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0" r:id="rId3"/>
    <p:sldId id="272" r:id="rId4"/>
    <p:sldId id="257" r:id="rId5"/>
    <p:sldId id="258" r:id="rId6"/>
    <p:sldId id="263" r:id="rId7"/>
    <p:sldId id="264" r:id="rId8"/>
    <p:sldId id="265" r:id="rId9"/>
    <p:sldId id="266" r:id="rId10"/>
    <p:sldId id="267" r:id="rId11"/>
    <p:sldId id="268" r:id="rId12"/>
    <p:sldId id="273" r:id="rId13"/>
    <p:sldId id="269" r:id="rId14"/>
    <p:sldId id="271"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4"/>
    <p:restoredTop sz="77184"/>
  </p:normalViewPr>
  <p:slideViewPr>
    <p:cSldViewPr snapToGrid="0" snapToObjects="1">
      <p:cViewPr varScale="1">
        <p:scale>
          <a:sx n="51" d="100"/>
          <a:sy n="51" d="100"/>
        </p:scale>
        <p:origin x="8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596DA5-1028-FD4F-BBC1-EF8622CC020E}" type="datetimeFigureOut">
              <a:rPr lang="en-US" smtClean="0"/>
              <a:t>4/3/19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47F2B1-71C2-714E-912D-B8C459E755B1}" type="slidenum">
              <a:rPr lang="en-US" smtClean="0"/>
              <a:t>‹#›</a:t>
            </a:fld>
            <a:endParaRPr lang="en-US"/>
          </a:p>
        </p:txBody>
      </p:sp>
    </p:spTree>
    <p:extLst>
      <p:ext uri="{BB962C8B-B14F-4D97-AF65-F5344CB8AC3E}">
        <p14:creationId xmlns:p14="http://schemas.microsoft.com/office/powerpoint/2010/main" val="1343936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is intended to introduce the capabilities of the dplyr commands, or to refresh the memories of those who are already familiar. At the end of this lecture, students should have an idea of what kinds of things can be done using dplyr commands. Students may not necessarily walk away with knowledge about HOW the commands are applied.</a:t>
            </a:r>
          </a:p>
        </p:txBody>
      </p:sp>
      <p:sp>
        <p:nvSpPr>
          <p:cNvPr id="4" name="Slide Number Placeholder 3"/>
          <p:cNvSpPr>
            <a:spLocks noGrp="1"/>
          </p:cNvSpPr>
          <p:nvPr>
            <p:ph type="sldNum" sz="quarter" idx="5"/>
          </p:nvPr>
        </p:nvSpPr>
        <p:spPr/>
        <p:txBody>
          <a:bodyPr/>
          <a:lstStyle/>
          <a:p>
            <a:fld id="{2C47F2B1-71C2-714E-912D-B8C459E755B1}" type="slidenum">
              <a:rPr lang="en-US" smtClean="0"/>
              <a:t>1</a:t>
            </a:fld>
            <a:endParaRPr lang="en-US"/>
          </a:p>
        </p:txBody>
      </p:sp>
    </p:spTree>
    <p:extLst>
      <p:ext uri="{BB962C8B-B14F-4D97-AF65-F5344CB8AC3E}">
        <p14:creationId xmlns:p14="http://schemas.microsoft.com/office/powerpoint/2010/main" val="422679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9</a:t>
            </a:fld>
            <a:endParaRPr lang="en-US"/>
          </a:p>
        </p:txBody>
      </p:sp>
    </p:spTree>
    <p:extLst>
      <p:ext uri="{BB962C8B-B14F-4D97-AF65-F5344CB8AC3E}">
        <p14:creationId xmlns:p14="http://schemas.microsoft.com/office/powerpoint/2010/main" val="325566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10</a:t>
            </a:fld>
            <a:endParaRPr lang="en-US"/>
          </a:p>
        </p:txBody>
      </p:sp>
    </p:spTree>
    <p:extLst>
      <p:ext uri="{BB962C8B-B14F-4D97-AF65-F5344CB8AC3E}">
        <p14:creationId xmlns:p14="http://schemas.microsoft.com/office/powerpoint/2010/main" val="2134759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11</a:t>
            </a:fld>
            <a:endParaRPr lang="en-US"/>
          </a:p>
        </p:txBody>
      </p:sp>
    </p:spTree>
    <p:extLst>
      <p:ext uri="{BB962C8B-B14F-4D97-AF65-F5344CB8AC3E}">
        <p14:creationId xmlns:p14="http://schemas.microsoft.com/office/powerpoint/2010/main" val="461022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13</a:t>
            </a:fld>
            <a:endParaRPr lang="en-US"/>
          </a:p>
        </p:txBody>
      </p:sp>
    </p:spTree>
    <p:extLst>
      <p:ext uri="{BB962C8B-B14F-4D97-AF65-F5344CB8AC3E}">
        <p14:creationId xmlns:p14="http://schemas.microsoft.com/office/powerpoint/2010/main" val="3555346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47F2B1-71C2-714E-912D-B8C459E755B1}" type="slidenum">
              <a:rPr lang="en-US" smtClean="0"/>
              <a:t>14</a:t>
            </a:fld>
            <a:endParaRPr lang="en-US"/>
          </a:p>
        </p:txBody>
      </p:sp>
    </p:spTree>
    <p:extLst>
      <p:ext uri="{BB962C8B-B14F-4D97-AF65-F5344CB8AC3E}">
        <p14:creationId xmlns:p14="http://schemas.microsoft.com/office/powerpoint/2010/main" val="77883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F2AF-38A7-B24E-AB66-25EC6FDAB6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96DBEC-DCD3-484F-A9AB-425AE1A61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CCA585-DA3D-DB49-9FCF-5FA9C1AB1AEE}"/>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5" name="Footer Placeholder 4">
            <a:extLst>
              <a:ext uri="{FF2B5EF4-FFF2-40B4-BE49-F238E27FC236}">
                <a16:creationId xmlns:a16="http://schemas.microsoft.com/office/drawing/2014/main" id="{A212E51A-AFA4-F041-B888-B13404228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B1926-A4BC-F04E-9ED0-38AE91866CF7}"/>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390000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4D43-A924-FE4A-B250-120B02589C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AC54D8-B9F0-E24C-A80E-55D52B240B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B4BF9-A2CC-F34B-8B1B-0D8C22508899}"/>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5" name="Footer Placeholder 4">
            <a:extLst>
              <a:ext uri="{FF2B5EF4-FFF2-40B4-BE49-F238E27FC236}">
                <a16:creationId xmlns:a16="http://schemas.microsoft.com/office/drawing/2014/main" id="{334DEE61-3558-DE49-81F5-08C637707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BE86A-D379-D24A-B27A-2D8261966FE6}"/>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2446033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F1AA64-CFF4-744E-8C4E-9D0B4CB070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B0AA3-12F2-554E-998A-604316244A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14CBA-A356-DA43-A75E-22EE679EFACB}"/>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5" name="Footer Placeholder 4">
            <a:extLst>
              <a:ext uri="{FF2B5EF4-FFF2-40B4-BE49-F238E27FC236}">
                <a16:creationId xmlns:a16="http://schemas.microsoft.com/office/drawing/2014/main" id="{0BD6B4BE-9775-704A-92D5-DDD823830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D9BA6-65D6-7E43-AD6C-B8AF4BCA80C7}"/>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369434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6C106-1E69-0D49-83EE-29E6CD399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72C391-0986-0046-978F-FC9972E3DF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3CC55-E261-0949-B182-6D0560C176A3}"/>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5" name="Footer Placeholder 4">
            <a:extLst>
              <a:ext uri="{FF2B5EF4-FFF2-40B4-BE49-F238E27FC236}">
                <a16:creationId xmlns:a16="http://schemas.microsoft.com/office/drawing/2014/main" id="{959CD050-53DC-EE45-821A-934B4DEAB5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E096B-E9F8-FB4C-94D2-44C1EB18FD21}"/>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514252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6931-0817-8A49-AC80-3BFE208EC0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90A388-2B6D-FF45-8898-ADAF5E9B24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68B326-4E23-2A47-8630-91F9508770D2}"/>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5" name="Footer Placeholder 4">
            <a:extLst>
              <a:ext uri="{FF2B5EF4-FFF2-40B4-BE49-F238E27FC236}">
                <a16:creationId xmlns:a16="http://schemas.microsoft.com/office/drawing/2014/main" id="{AD418893-1D2F-0E41-BC3B-5C7E93023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7C1FA-BE8F-7A47-AD52-39ECC4CAFEFB}"/>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2031840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0AF0-3BA7-C24D-80B2-302D62B2D8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2D177-DDF8-FC48-B8F0-244D5A7B4B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962837-1DF7-A147-A151-9D0A6FE3D0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DF31DE-22C7-AE44-904E-7EFD9898B569}"/>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6" name="Footer Placeholder 5">
            <a:extLst>
              <a:ext uri="{FF2B5EF4-FFF2-40B4-BE49-F238E27FC236}">
                <a16:creationId xmlns:a16="http://schemas.microsoft.com/office/drawing/2014/main" id="{9F777C30-8CF0-FB44-8F90-05400B225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0C0C3-234B-CC43-8E88-2135A112CBDC}"/>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104806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F6A4-0814-B947-BD68-808AE0E8D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954D39-BAA6-394D-83CB-DDDD1AD9A8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662EB0-46AE-BD40-BDD7-19FB55D360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6D5DAA-599D-AF41-8C05-D38D708D6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300D3-2249-3E49-9879-104311AD1B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8D40B2-C415-934A-8CA8-A8A0ED2582B5}"/>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8" name="Footer Placeholder 7">
            <a:extLst>
              <a:ext uri="{FF2B5EF4-FFF2-40B4-BE49-F238E27FC236}">
                <a16:creationId xmlns:a16="http://schemas.microsoft.com/office/drawing/2014/main" id="{94EB8679-810D-D343-9F30-0FDBD1935D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02EDD1-6839-C74E-A5F2-261C0A363E2F}"/>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3856812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7CFE3-1E63-E247-8DBC-B79A35636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5D3830-288F-3848-8E96-C2F2D3441AC9}"/>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4" name="Footer Placeholder 3">
            <a:extLst>
              <a:ext uri="{FF2B5EF4-FFF2-40B4-BE49-F238E27FC236}">
                <a16:creationId xmlns:a16="http://schemas.microsoft.com/office/drawing/2014/main" id="{92C3A32D-623D-4540-A26E-6102C5EF59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826B26-046A-0A4F-9D28-6278D86ED7BE}"/>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317164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6FD376-BE95-8443-A61A-6427FEDEE3DE}"/>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3" name="Footer Placeholder 2">
            <a:extLst>
              <a:ext uri="{FF2B5EF4-FFF2-40B4-BE49-F238E27FC236}">
                <a16:creationId xmlns:a16="http://schemas.microsoft.com/office/drawing/2014/main" id="{04A58271-4E43-C447-8A71-BB2DA01CBF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097C98-E3E9-B042-BFFD-C0BDAE26F8FE}"/>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1474954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087D-5379-FB4F-8826-900565E68E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14006E-5CC2-0240-BC33-5F0107AEF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C1F993-8C3D-6547-B1DE-1470C3031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2379AC-AA7B-F147-A4FC-78B98449B6D1}"/>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6" name="Footer Placeholder 5">
            <a:extLst>
              <a:ext uri="{FF2B5EF4-FFF2-40B4-BE49-F238E27FC236}">
                <a16:creationId xmlns:a16="http://schemas.microsoft.com/office/drawing/2014/main" id="{FCBA1D7C-6795-0D4F-8C3A-4D2F014A47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4289A-4B14-7445-839A-C384C58864EA}"/>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1194145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FF4A-8E3E-9849-AC6C-719067BE4D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2F0DCF-32EA-8745-BBB3-A01203F69B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3E5E4B-00AF-C94C-B6C2-10861CEBC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B5C604-151F-CA45-936E-F1D96BE3FDD0}"/>
              </a:ext>
            </a:extLst>
          </p:cNvPr>
          <p:cNvSpPr>
            <a:spLocks noGrp="1"/>
          </p:cNvSpPr>
          <p:nvPr>
            <p:ph type="dt" sz="half" idx="10"/>
          </p:nvPr>
        </p:nvSpPr>
        <p:spPr/>
        <p:txBody>
          <a:bodyPr/>
          <a:lstStyle/>
          <a:p>
            <a:fld id="{1EE17754-B6A8-4540-9805-D08495432BC6}" type="datetimeFigureOut">
              <a:rPr lang="en-US" smtClean="0"/>
              <a:t>4/3/19</a:t>
            </a:fld>
            <a:endParaRPr lang="en-US"/>
          </a:p>
        </p:txBody>
      </p:sp>
      <p:sp>
        <p:nvSpPr>
          <p:cNvPr id="6" name="Footer Placeholder 5">
            <a:extLst>
              <a:ext uri="{FF2B5EF4-FFF2-40B4-BE49-F238E27FC236}">
                <a16:creationId xmlns:a16="http://schemas.microsoft.com/office/drawing/2014/main" id="{8A863FF0-98E0-9C40-9ACA-F50B50C600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9CEC74-FE2E-D640-8F82-8D34D3504F9C}"/>
              </a:ext>
            </a:extLst>
          </p:cNvPr>
          <p:cNvSpPr>
            <a:spLocks noGrp="1"/>
          </p:cNvSpPr>
          <p:nvPr>
            <p:ph type="sldNum" sz="quarter" idx="12"/>
          </p:nvPr>
        </p:nvSpPr>
        <p:spPr/>
        <p:txBody>
          <a:bodyPr/>
          <a:lstStyle/>
          <a:p>
            <a:fld id="{6EC636CD-63A1-F64B-BC70-11FF110AB1ED}" type="slidenum">
              <a:rPr lang="en-US" smtClean="0"/>
              <a:t>‹#›</a:t>
            </a:fld>
            <a:endParaRPr lang="en-US"/>
          </a:p>
        </p:txBody>
      </p:sp>
    </p:spTree>
    <p:extLst>
      <p:ext uri="{BB962C8B-B14F-4D97-AF65-F5344CB8AC3E}">
        <p14:creationId xmlns:p14="http://schemas.microsoft.com/office/powerpoint/2010/main" val="166354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765374-90F0-9941-ADE1-7D78E30BBD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F65D5E-47FC-B34E-BAAE-E88EA136C2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26C4B4-1C4B-5F49-B025-CBB40B4D5D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17754-B6A8-4540-9805-D08495432BC6}" type="datetimeFigureOut">
              <a:rPr lang="en-US" smtClean="0"/>
              <a:t>4/3/19</a:t>
            </a:fld>
            <a:endParaRPr lang="en-US"/>
          </a:p>
        </p:txBody>
      </p:sp>
      <p:sp>
        <p:nvSpPr>
          <p:cNvPr id="5" name="Footer Placeholder 4">
            <a:extLst>
              <a:ext uri="{FF2B5EF4-FFF2-40B4-BE49-F238E27FC236}">
                <a16:creationId xmlns:a16="http://schemas.microsoft.com/office/drawing/2014/main" id="{F572ECF6-E14A-744A-BEA2-E8097870A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98CC3D-715C-B149-B72E-FDD768A5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636CD-63A1-F64B-BC70-11FF110AB1ED}" type="slidenum">
              <a:rPr lang="en-US" smtClean="0"/>
              <a:t>‹#›</a:t>
            </a:fld>
            <a:endParaRPr lang="en-US"/>
          </a:p>
        </p:txBody>
      </p:sp>
    </p:spTree>
    <p:extLst>
      <p:ext uri="{BB962C8B-B14F-4D97-AF65-F5344CB8AC3E}">
        <p14:creationId xmlns:p14="http://schemas.microsoft.com/office/powerpoint/2010/main" val="1299442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dplyr.tidyverse.org/reference/mutate.html" TargetMode="External"/><Relationship Id="rId3" Type="http://schemas.openxmlformats.org/officeDocument/2006/relationships/image" Target="../media/image1.tiff"/><Relationship Id="rId7" Type="http://schemas.openxmlformats.org/officeDocument/2006/relationships/hyperlink" Target="https://dplyr.tidyverse.org/reference/arrange.html"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dplyr.tidyverse.org/reference/filter.html" TargetMode="External"/><Relationship Id="rId5" Type="http://schemas.openxmlformats.org/officeDocument/2006/relationships/hyperlink" Target="https://dplyr.tidyverse.org/reference/select.html" TargetMode="External"/><Relationship Id="rId10" Type="http://schemas.openxmlformats.org/officeDocument/2006/relationships/hyperlink" Target="https://dplyr.tidyverse.org/reference/group_by.html" TargetMode="External"/><Relationship Id="rId4" Type="http://schemas.openxmlformats.org/officeDocument/2006/relationships/hyperlink" Target="https://www.tidyverse.org/packages/" TargetMode="External"/><Relationship Id="rId9" Type="http://schemas.openxmlformats.org/officeDocument/2006/relationships/hyperlink" Target="https://dplyr.tidyverse.org/reference/summarise.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6B1A-F751-B048-8FFE-84A28E5093E8}"/>
              </a:ext>
            </a:extLst>
          </p:cNvPr>
          <p:cNvSpPr>
            <a:spLocks noGrp="1"/>
          </p:cNvSpPr>
          <p:nvPr>
            <p:ph type="ctrTitle"/>
          </p:nvPr>
        </p:nvSpPr>
        <p:spPr>
          <a:xfrm>
            <a:off x="869787" y="2377440"/>
            <a:ext cx="10489870" cy="1051560"/>
          </a:xfrm>
        </p:spPr>
        <p:txBody>
          <a:bodyPr>
            <a:normAutofit fontScale="90000"/>
          </a:bodyPr>
          <a:lstStyle/>
          <a:p>
            <a:r>
              <a:rPr lang="en-US" dirty="0"/>
              <a:t>Wrangling Data with </a:t>
            </a:r>
            <a:r>
              <a:rPr lang="en-US" dirty="0">
                <a:solidFill>
                  <a:schemeClr val="accent2"/>
                </a:solidFill>
              </a:rPr>
              <a:t>dplyr: </a:t>
            </a:r>
            <a:r>
              <a:rPr lang="en-US" dirty="0"/>
              <a:t>Overview</a:t>
            </a:r>
          </a:p>
        </p:txBody>
      </p:sp>
      <p:sp>
        <p:nvSpPr>
          <p:cNvPr id="3" name="Subtitle 2">
            <a:extLst>
              <a:ext uri="{FF2B5EF4-FFF2-40B4-BE49-F238E27FC236}">
                <a16:creationId xmlns:a16="http://schemas.microsoft.com/office/drawing/2014/main" id="{CAFD504E-A872-024D-88D1-7494FA658BD9}"/>
              </a:ext>
            </a:extLst>
          </p:cNvPr>
          <p:cNvSpPr>
            <a:spLocks noGrp="1"/>
          </p:cNvSpPr>
          <p:nvPr>
            <p:ph type="subTitle" idx="1"/>
          </p:nvPr>
        </p:nvSpPr>
        <p:spPr>
          <a:xfrm>
            <a:off x="1524000" y="3602038"/>
            <a:ext cx="9144000" cy="506666"/>
          </a:xfrm>
        </p:spPr>
        <p:txBody>
          <a:bodyPr/>
          <a:lstStyle/>
          <a:p>
            <a:r>
              <a:rPr lang="en-US" dirty="0">
                <a:solidFill>
                  <a:schemeClr val="tx1">
                    <a:lumMod val="50000"/>
                    <a:lumOff val="50000"/>
                  </a:schemeClr>
                </a:solidFill>
              </a:rPr>
              <a:t>Presented by Brett Turner</a:t>
            </a:r>
          </a:p>
        </p:txBody>
      </p:sp>
      <p:pic>
        <p:nvPicPr>
          <p:cNvPr id="6" name="Content Placeholder 4">
            <a:extLst>
              <a:ext uri="{FF2B5EF4-FFF2-40B4-BE49-F238E27FC236}">
                <a16:creationId xmlns:a16="http://schemas.microsoft.com/office/drawing/2014/main" id="{008894AC-703A-3E4C-81ED-70BA0D41856C}"/>
              </a:ext>
            </a:extLst>
          </p:cNvPr>
          <p:cNvPicPr>
            <a:picLocks noChangeAspect="1"/>
          </p:cNvPicPr>
          <p:nvPr/>
        </p:nvPicPr>
        <p:blipFill>
          <a:blip r:embed="rId3"/>
          <a:stretch>
            <a:fillRect/>
          </a:stretch>
        </p:blipFill>
        <p:spPr>
          <a:xfrm>
            <a:off x="10758850" y="144048"/>
            <a:ext cx="1201615" cy="1392261"/>
          </a:xfrm>
          <a:prstGeom prst="rect">
            <a:avLst/>
          </a:prstGeom>
        </p:spPr>
      </p:pic>
    </p:spTree>
    <p:extLst>
      <p:ext uri="{BB962C8B-B14F-4D97-AF65-F5344CB8AC3E}">
        <p14:creationId xmlns:p14="http://schemas.microsoft.com/office/powerpoint/2010/main" val="1928503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summarize() </a:t>
            </a:r>
            <a:r>
              <a:rPr lang="en-US" dirty="0"/>
              <a:t>is used to...well…summarize values</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sp>
        <p:nvSpPr>
          <p:cNvPr id="3" name="TextBox 2">
            <a:extLst>
              <a:ext uri="{FF2B5EF4-FFF2-40B4-BE49-F238E27FC236}">
                <a16:creationId xmlns:a16="http://schemas.microsoft.com/office/drawing/2014/main" id="{8C52D537-A65F-E94B-97B5-2B4EB164EC51}"/>
              </a:ext>
            </a:extLst>
          </p:cNvPr>
          <p:cNvSpPr txBox="1"/>
          <p:nvPr/>
        </p:nvSpPr>
        <p:spPr>
          <a:xfrm>
            <a:off x="2078182" y="1136658"/>
            <a:ext cx="8420480" cy="2031325"/>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bg2">
                    <a:lumMod val="75000"/>
                  </a:schemeClr>
                </a:solidFill>
                <a:latin typeface="Monaco" pitchFamily="2" charset="77"/>
              </a:rPr>
              <a:t>starwars%&gt;%</a:t>
            </a:r>
          </a:p>
          <a:p>
            <a:r>
              <a:rPr lang="en-US" dirty="0">
                <a:solidFill>
                  <a:schemeClr val="bg2">
                    <a:lumMod val="75000"/>
                  </a:schemeClr>
                </a:solidFill>
                <a:latin typeface="Monaco" pitchFamily="2" charset="77"/>
              </a:rPr>
              <a:t>	  select(species, height)%&gt;%</a:t>
            </a:r>
          </a:p>
          <a:p>
            <a:r>
              <a:rPr lang="en-US" dirty="0">
                <a:solidFill>
                  <a:schemeClr val="bg2">
                    <a:lumMod val="75000"/>
                  </a:schemeClr>
                </a:solidFill>
                <a:latin typeface="Monaco" pitchFamily="2" charset="77"/>
              </a:rPr>
              <a:t>	  filter(species==“Human”)%&gt;%</a:t>
            </a:r>
          </a:p>
          <a:p>
            <a:r>
              <a:rPr lang="en-US" dirty="0">
                <a:solidFill>
                  <a:schemeClr val="bg2">
                    <a:lumMod val="75000"/>
                  </a:schemeClr>
                </a:solidFill>
                <a:latin typeface="Monaco" pitchFamily="2" charset="77"/>
              </a:rPr>
              <a:t>	  rename(“height.cm” = height)%&gt;%</a:t>
            </a:r>
          </a:p>
          <a:p>
            <a:r>
              <a:rPr lang="en-US" dirty="0">
                <a:solidFill>
                  <a:schemeClr val="accent1"/>
                </a:solidFill>
                <a:latin typeface="Monaco" pitchFamily="2" charset="77"/>
              </a:rPr>
              <a:t>	  </a:t>
            </a:r>
            <a:r>
              <a:rPr lang="en-US" dirty="0">
                <a:solidFill>
                  <a:schemeClr val="bg2">
                    <a:lumMod val="75000"/>
                  </a:schemeClr>
                </a:solidFill>
                <a:latin typeface="Monaco" pitchFamily="2" charset="77"/>
              </a:rPr>
              <a:t>mutate(height.in = height.cm/2.54)%&gt;%</a:t>
            </a:r>
          </a:p>
          <a:p>
            <a:r>
              <a:rPr lang="en-US" dirty="0">
                <a:solidFill>
                  <a:schemeClr val="accent1"/>
                </a:solidFill>
                <a:latin typeface="Monaco" pitchFamily="2" charset="77"/>
              </a:rPr>
              <a:t>	  summarize(</a:t>
            </a:r>
            <a:r>
              <a:rPr lang="en-US" dirty="0" err="1">
                <a:solidFill>
                  <a:schemeClr val="accent1"/>
                </a:solidFill>
                <a:latin typeface="Monaco" pitchFamily="2" charset="77"/>
              </a:rPr>
              <a:t>max.height</a:t>
            </a:r>
            <a:r>
              <a:rPr lang="en-US" dirty="0">
                <a:solidFill>
                  <a:schemeClr val="accent1"/>
                </a:solidFill>
                <a:latin typeface="Monaco" pitchFamily="2" charset="77"/>
              </a:rPr>
              <a:t> = max(height.in, </a:t>
            </a:r>
            <a:r>
              <a:rPr lang="en-US" dirty="0" err="1">
                <a:solidFill>
                  <a:schemeClr val="accent1"/>
                </a:solidFill>
                <a:latin typeface="Monaco" pitchFamily="2" charset="77"/>
              </a:rPr>
              <a:t>na.rm</a:t>
            </a:r>
            <a:r>
              <a:rPr lang="en-US" dirty="0">
                <a:solidFill>
                  <a:schemeClr val="accent1"/>
                </a:solidFill>
                <a:latin typeface="Monaco" pitchFamily="2" charset="77"/>
              </a:rPr>
              <a:t>=TRUE),</a:t>
            </a:r>
          </a:p>
          <a:p>
            <a:r>
              <a:rPr lang="en-US" dirty="0">
                <a:solidFill>
                  <a:schemeClr val="accent1"/>
                </a:solidFill>
                <a:latin typeface="Monaco" pitchFamily="2" charset="77"/>
              </a:rPr>
              <a:t>		     </a:t>
            </a:r>
            <a:r>
              <a:rPr lang="en-US" dirty="0" err="1">
                <a:solidFill>
                  <a:schemeClr val="accent1"/>
                </a:solidFill>
                <a:latin typeface="Monaco" pitchFamily="2" charset="77"/>
              </a:rPr>
              <a:t>avg.height</a:t>
            </a:r>
            <a:r>
              <a:rPr lang="en-US" dirty="0">
                <a:solidFill>
                  <a:schemeClr val="accent1"/>
                </a:solidFill>
                <a:latin typeface="Monaco" pitchFamily="2" charset="77"/>
              </a:rPr>
              <a:t> = mean(</a:t>
            </a:r>
            <a:r>
              <a:rPr lang="en-US" dirty="0" err="1">
                <a:solidFill>
                  <a:schemeClr val="accent1"/>
                </a:solidFill>
                <a:latin typeface="Monaco" pitchFamily="2" charset="77"/>
              </a:rPr>
              <a:t>height.in</a:t>
            </a:r>
            <a:r>
              <a:rPr lang="en-US" dirty="0">
                <a:solidFill>
                  <a:schemeClr val="accent1"/>
                </a:solidFill>
                <a:latin typeface="Monaco" pitchFamily="2" charset="77"/>
              </a:rPr>
              <a:t>, </a:t>
            </a:r>
            <a:r>
              <a:rPr lang="en-US" dirty="0" err="1">
                <a:solidFill>
                  <a:schemeClr val="accent1"/>
                </a:solidFill>
                <a:latin typeface="Monaco" pitchFamily="2" charset="77"/>
              </a:rPr>
              <a:t>na.rm</a:t>
            </a:r>
            <a:r>
              <a:rPr lang="en-US" dirty="0">
                <a:solidFill>
                  <a:schemeClr val="accent1"/>
                </a:solidFill>
                <a:latin typeface="Monaco" pitchFamily="2" charset="77"/>
              </a:rPr>
              <a:t>=TRUE))</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1472172989"/>
              </p:ext>
            </p:extLst>
          </p:nvPr>
        </p:nvGraphicFramePr>
        <p:xfrm>
          <a:off x="316992" y="3431821"/>
          <a:ext cx="6270845" cy="21945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963549">
                  <a:extLst>
                    <a:ext uri="{9D8B030D-6E8A-4147-A177-3AD203B41FA5}">
                      <a16:colId xmlns:a16="http://schemas.microsoft.com/office/drawing/2014/main" val="2268051717"/>
                    </a:ext>
                  </a:extLst>
                </a:gridCol>
                <a:gridCol w="1254169">
                  <a:extLst>
                    <a:ext uri="{9D8B030D-6E8A-4147-A177-3AD203B41FA5}">
                      <a16:colId xmlns:a16="http://schemas.microsoft.com/office/drawing/2014/main" val="3424900753"/>
                    </a:ext>
                  </a:extLst>
                </a:gridCol>
              </a:tblGrid>
              <a:tr h="30480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mass</a:t>
                      </a:r>
                    </a:p>
                  </a:txBody>
                  <a:tcPr/>
                </a:tc>
                <a:tc>
                  <a:txBody>
                    <a:bodyPr/>
                    <a:lstStyle/>
                    <a:p>
                      <a:r>
                        <a:rPr lang="en-US" dirty="0"/>
                        <a:t>gender</a:t>
                      </a:r>
                    </a:p>
                  </a:txBody>
                  <a:tcPr/>
                </a:tc>
                <a:extLst>
                  <a:ext uri="{0D108BD9-81ED-4DB2-BD59-A6C34878D82A}">
                    <a16:rowId xmlns:a16="http://schemas.microsoft.com/office/drawing/2014/main" val="3336250746"/>
                  </a:ext>
                </a:extLst>
              </a:tr>
              <a:tr h="304800">
                <a:tc>
                  <a:txBody>
                    <a:bodyPr/>
                    <a:lstStyle/>
                    <a:p>
                      <a:r>
                        <a:rPr lang="en-US" sz="1800" u="none" strike="noStrike" kern="1200" dirty="0">
                          <a:effectLst/>
                        </a:rPr>
                        <a:t>Luke Skywalker</a:t>
                      </a:r>
                      <a:endParaRPr lang="en-US" dirty="0"/>
                    </a:p>
                  </a:txBody>
                  <a:tcPr/>
                </a:tc>
                <a:tc>
                  <a:txBody>
                    <a:bodyPr/>
                    <a:lstStyle/>
                    <a:p>
                      <a:r>
                        <a:rPr lang="en-US" dirty="0"/>
                        <a:t>Human</a:t>
                      </a:r>
                    </a:p>
                  </a:txBody>
                  <a:tcPr/>
                </a:tc>
                <a:tc>
                  <a:txBody>
                    <a:bodyPr/>
                    <a:lstStyle/>
                    <a:p>
                      <a:r>
                        <a:rPr lang="en-US" dirty="0"/>
                        <a:t>172</a:t>
                      </a:r>
                    </a:p>
                  </a:txBody>
                  <a:tcPr/>
                </a:tc>
                <a:tc>
                  <a:txBody>
                    <a:bodyPr/>
                    <a:lstStyle/>
                    <a:p>
                      <a:r>
                        <a:rPr lang="en-US" dirty="0"/>
                        <a:t>77</a:t>
                      </a:r>
                    </a:p>
                  </a:txBody>
                  <a:tcPr/>
                </a:tc>
                <a:tc>
                  <a:txBody>
                    <a:bodyPr/>
                    <a:lstStyle/>
                    <a:p>
                      <a:r>
                        <a:rPr lang="en-US" dirty="0"/>
                        <a:t>male</a:t>
                      </a:r>
                    </a:p>
                  </a:txBody>
                  <a:tcPr/>
                </a:tc>
                <a:extLst>
                  <a:ext uri="{0D108BD9-81ED-4DB2-BD59-A6C34878D82A}">
                    <a16:rowId xmlns:a16="http://schemas.microsoft.com/office/drawing/2014/main" val="1867817819"/>
                  </a:ext>
                </a:extLst>
              </a:tr>
              <a:tr h="304800">
                <a:tc>
                  <a:txBody>
                    <a:bodyPr/>
                    <a:lstStyle/>
                    <a:p>
                      <a:r>
                        <a:rPr lang="en-US" dirty="0"/>
                        <a:t>Darth Vader</a:t>
                      </a:r>
                    </a:p>
                  </a:txBody>
                  <a:tcPr/>
                </a:tc>
                <a:tc>
                  <a:txBody>
                    <a:bodyPr/>
                    <a:lstStyle/>
                    <a:p>
                      <a:r>
                        <a:rPr lang="en-US" dirty="0"/>
                        <a:t>Human</a:t>
                      </a:r>
                    </a:p>
                  </a:txBody>
                  <a:tcPr/>
                </a:tc>
                <a:tc>
                  <a:txBody>
                    <a:bodyPr/>
                    <a:lstStyle/>
                    <a:p>
                      <a:r>
                        <a:rPr lang="en-US" dirty="0"/>
                        <a:t>202</a:t>
                      </a:r>
                    </a:p>
                  </a:txBody>
                  <a:tcPr/>
                </a:tc>
                <a:tc>
                  <a:txBody>
                    <a:bodyPr/>
                    <a:lstStyle/>
                    <a:p>
                      <a:r>
                        <a:rPr lang="en-US" dirty="0"/>
                        <a:t>136</a:t>
                      </a:r>
                    </a:p>
                  </a:txBody>
                  <a:tcPr/>
                </a:tc>
                <a:tc>
                  <a:txBody>
                    <a:bodyPr/>
                    <a:lstStyle/>
                    <a:p>
                      <a:r>
                        <a:rPr lang="en-US" dirty="0"/>
                        <a:t>male</a:t>
                      </a:r>
                    </a:p>
                  </a:txBody>
                  <a:tcPr/>
                </a:tc>
                <a:extLst>
                  <a:ext uri="{0D108BD9-81ED-4DB2-BD59-A6C34878D82A}">
                    <a16:rowId xmlns:a16="http://schemas.microsoft.com/office/drawing/2014/main" val="2251774477"/>
                  </a:ext>
                </a:extLst>
              </a:tr>
              <a:tr h="304800">
                <a:tc>
                  <a:txBody>
                    <a:bodyPr/>
                    <a:lstStyle/>
                    <a:p>
                      <a:r>
                        <a:rPr lang="en-US" sz="1800" u="none" strike="noStrike" kern="1200" dirty="0">
                          <a:effectLst/>
                        </a:rPr>
                        <a:t>Leia Organa</a:t>
                      </a:r>
                      <a:endParaRPr lang="en-US" dirty="0"/>
                    </a:p>
                  </a:txBody>
                  <a:tcPr/>
                </a:tc>
                <a:tc>
                  <a:txBody>
                    <a:bodyPr/>
                    <a:lstStyle/>
                    <a:p>
                      <a:r>
                        <a:rPr lang="en-US" dirty="0"/>
                        <a:t>Human</a:t>
                      </a:r>
                    </a:p>
                  </a:txBody>
                  <a:tcPr/>
                </a:tc>
                <a:tc>
                  <a:txBody>
                    <a:bodyPr/>
                    <a:lstStyle/>
                    <a:p>
                      <a:r>
                        <a:rPr lang="en-US" dirty="0"/>
                        <a:t>150</a:t>
                      </a:r>
                    </a:p>
                  </a:txBody>
                  <a:tcPr/>
                </a:tc>
                <a:tc>
                  <a:txBody>
                    <a:bodyPr/>
                    <a:lstStyle/>
                    <a:p>
                      <a:r>
                        <a:rPr lang="en-US" dirty="0"/>
                        <a:t>49</a:t>
                      </a:r>
                    </a:p>
                  </a:txBody>
                  <a:tcPr/>
                </a:tc>
                <a:tc>
                  <a:txBody>
                    <a:bodyPr/>
                    <a:lstStyle/>
                    <a:p>
                      <a:r>
                        <a:rPr lang="en-US" dirty="0"/>
                        <a:t>female</a:t>
                      </a:r>
                      <a:endParaRPr lang="en-US" i="0" dirty="0">
                        <a:solidFill>
                          <a:schemeClr val="tx1"/>
                        </a:solidFill>
                      </a:endParaRPr>
                    </a:p>
                  </a:txBody>
                  <a:tcPr/>
                </a:tc>
                <a:extLst>
                  <a:ext uri="{0D108BD9-81ED-4DB2-BD59-A6C34878D82A}">
                    <a16:rowId xmlns:a16="http://schemas.microsoft.com/office/drawing/2014/main" val="1326713202"/>
                  </a:ext>
                </a:extLst>
              </a:tr>
              <a:tr h="304800">
                <a:tc>
                  <a:txBody>
                    <a:bodyPr/>
                    <a:lstStyle/>
                    <a:p>
                      <a:r>
                        <a:rPr lang="en-US" sz="1800" u="none" strike="noStrike" kern="1200" dirty="0">
                          <a:effectLst/>
                        </a:rPr>
                        <a:t>R2-D2</a:t>
                      </a:r>
                      <a:endParaRPr lang="en-US" dirty="0"/>
                    </a:p>
                  </a:txBody>
                  <a:tcPr/>
                </a:tc>
                <a:tc>
                  <a:txBody>
                    <a:bodyPr/>
                    <a:lstStyle/>
                    <a:p>
                      <a:r>
                        <a:rPr lang="en-US" dirty="0"/>
                        <a:t>Droid</a:t>
                      </a:r>
                    </a:p>
                  </a:txBody>
                  <a:tcPr/>
                </a:tc>
                <a:tc>
                  <a:txBody>
                    <a:bodyPr/>
                    <a:lstStyle/>
                    <a:p>
                      <a:r>
                        <a:rPr lang="en-US" dirty="0"/>
                        <a:t>96</a:t>
                      </a:r>
                    </a:p>
                  </a:txBody>
                  <a:tcPr/>
                </a:tc>
                <a:tc>
                  <a:txBody>
                    <a:bodyPr/>
                    <a:lstStyle/>
                    <a:p>
                      <a:r>
                        <a:rPr lang="en-US" dirty="0"/>
                        <a:t>32</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1917984425"/>
                  </a:ext>
                </a:extLst>
              </a:tr>
              <a:tr h="304800">
                <a:tc>
                  <a:txBody>
                    <a:bodyPr/>
                    <a:lstStyle/>
                    <a:p>
                      <a:r>
                        <a:rPr lang="en-US" sz="1800" u="none" strike="noStrike" kern="1200" dirty="0">
                          <a:effectLst/>
                        </a:rPr>
                        <a:t>C-3PO</a:t>
                      </a:r>
                      <a:endParaRPr lang="en-US" dirty="0"/>
                    </a:p>
                  </a:txBody>
                  <a:tcPr/>
                </a:tc>
                <a:tc>
                  <a:txBody>
                    <a:bodyPr/>
                    <a:lstStyle/>
                    <a:p>
                      <a:r>
                        <a:rPr lang="en-US" dirty="0"/>
                        <a:t>Droid</a:t>
                      </a:r>
                    </a:p>
                  </a:txBody>
                  <a:tcPr/>
                </a:tc>
                <a:tc>
                  <a:txBody>
                    <a:bodyPr/>
                    <a:lstStyle/>
                    <a:p>
                      <a:r>
                        <a:rPr lang="en-US" dirty="0"/>
                        <a:t>167</a:t>
                      </a:r>
                    </a:p>
                  </a:txBody>
                  <a:tcPr/>
                </a:tc>
                <a:tc>
                  <a:txBody>
                    <a:bodyPr/>
                    <a:lstStyle/>
                    <a:p>
                      <a:r>
                        <a:rPr lang="en-US" dirty="0"/>
                        <a:t>75</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2497741095"/>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679694210"/>
              </p:ext>
            </p:extLst>
          </p:nvPr>
        </p:nvGraphicFramePr>
        <p:xfrm>
          <a:off x="8204584" y="3431821"/>
          <a:ext cx="3397608" cy="1463040"/>
        </p:xfrm>
        <a:graphic>
          <a:graphicData uri="http://schemas.openxmlformats.org/drawingml/2006/table">
            <a:tbl>
              <a:tblPr firstRow="1" bandRow="1">
                <a:tableStyleId>{F5AB1C69-6EDB-4FF4-983F-18BD219EF322}</a:tableStyleId>
              </a:tblPr>
              <a:tblGrid>
                <a:gridCol w="1032161">
                  <a:extLst>
                    <a:ext uri="{9D8B030D-6E8A-4147-A177-3AD203B41FA5}">
                      <a16:colId xmlns:a16="http://schemas.microsoft.com/office/drawing/2014/main" val="2326760214"/>
                    </a:ext>
                  </a:extLst>
                </a:gridCol>
                <a:gridCol w="1321478">
                  <a:extLst>
                    <a:ext uri="{9D8B030D-6E8A-4147-A177-3AD203B41FA5}">
                      <a16:colId xmlns:a16="http://schemas.microsoft.com/office/drawing/2014/main" val="7705304"/>
                    </a:ext>
                  </a:extLst>
                </a:gridCol>
                <a:gridCol w="1043969">
                  <a:extLst>
                    <a:ext uri="{9D8B030D-6E8A-4147-A177-3AD203B41FA5}">
                      <a16:colId xmlns:a16="http://schemas.microsoft.com/office/drawing/2014/main" val="3934590803"/>
                    </a:ext>
                  </a:extLst>
                </a:gridCol>
              </a:tblGrid>
              <a:tr h="350359">
                <a:tc>
                  <a:txBody>
                    <a:bodyPr/>
                    <a:lstStyle/>
                    <a:p>
                      <a:r>
                        <a:rPr lang="en-US" dirty="0"/>
                        <a:t>species</a:t>
                      </a:r>
                    </a:p>
                  </a:txBody>
                  <a:tcPr/>
                </a:tc>
                <a:tc>
                  <a:txBody>
                    <a:bodyPr/>
                    <a:lstStyle/>
                    <a:p>
                      <a:r>
                        <a:rPr lang="en-US" dirty="0"/>
                        <a:t>height.cm</a:t>
                      </a:r>
                    </a:p>
                  </a:txBody>
                  <a:tcPr/>
                </a:tc>
                <a:tc>
                  <a:txBody>
                    <a:bodyPr/>
                    <a:lstStyle/>
                    <a:p>
                      <a:r>
                        <a:rPr lang="en-US" dirty="0"/>
                        <a:t>height.in</a:t>
                      </a:r>
                    </a:p>
                  </a:txBody>
                  <a:tcPr>
                    <a:solidFill>
                      <a:schemeClr val="accent2"/>
                    </a:solidFill>
                  </a:tcPr>
                </a:tc>
                <a:extLst>
                  <a:ext uri="{0D108BD9-81ED-4DB2-BD59-A6C34878D82A}">
                    <a16:rowId xmlns:a16="http://schemas.microsoft.com/office/drawing/2014/main" val="1222777425"/>
                  </a:ext>
                </a:extLst>
              </a:tr>
              <a:tr h="350359">
                <a:tc>
                  <a:txBody>
                    <a:bodyPr/>
                    <a:lstStyle/>
                    <a:p>
                      <a:r>
                        <a:rPr lang="en-US" dirty="0"/>
                        <a:t>Human</a:t>
                      </a:r>
                    </a:p>
                  </a:txBody>
                  <a:tcPr/>
                </a:tc>
                <a:tc>
                  <a:txBody>
                    <a:bodyPr/>
                    <a:lstStyle/>
                    <a:p>
                      <a:r>
                        <a:rPr lang="en-US" dirty="0"/>
                        <a:t>150</a:t>
                      </a:r>
                    </a:p>
                  </a:txBody>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821424310"/>
                  </a:ext>
                </a:extLst>
              </a:tr>
              <a:tr h="350359">
                <a:tc>
                  <a:txBody>
                    <a:bodyPr/>
                    <a:lstStyle/>
                    <a:p>
                      <a:r>
                        <a:rPr lang="en-US" dirty="0"/>
                        <a:t>Human</a:t>
                      </a:r>
                    </a:p>
                  </a:txBody>
                  <a:tcPr/>
                </a:tc>
                <a:tc>
                  <a:txBody>
                    <a:bodyPr/>
                    <a:lstStyle/>
                    <a:p>
                      <a:r>
                        <a:rPr lang="en-US" dirty="0"/>
                        <a:t>172</a:t>
                      </a:r>
                    </a:p>
                  </a:txBody>
                  <a:tcPr/>
                </a:tc>
                <a:tc>
                  <a:txBody>
                    <a:bodyPr/>
                    <a:lstStyle/>
                    <a:p>
                      <a:r>
                        <a:rPr lang="en-US" dirty="0"/>
                        <a:t>68</a:t>
                      </a:r>
                    </a:p>
                  </a:txBody>
                  <a:tcPr>
                    <a:solidFill>
                      <a:schemeClr val="accent2">
                        <a:lumMod val="20000"/>
                        <a:lumOff val="80000"/>
                      </a:schemeClr>
                    </a:solidFill>
                  </a:tcPr>
                </a:tc>
                <a:extLst>
                  <a:ext uri="{0D108BD9-81ED-4DB2-BD59-A6C34878D82A}">
                    <a16:rowId xmlns:a16="http://schemas.microsoft.com/office/drawing/2014/main" val="3264078335"/>
                  </a:ext>
                </a:extLst>
              </a:tr>
              <a:tr h="350359">
                <a:tc>
                  <a:txBody>
                    <a:bodyPr/>
                    <a:lstStyle/>
                    <a:p>
                      <a:r>
                        <a:rPr lang="en-US" dirty="0"/>
                        <a:t>Human</a:t>
                      </a:r>
                    </a:p>
                  </a:txBody>
                  <a:tcPr/>
                </a:tc>
                <a:tc>
                  <a:txBody>
                    <a:bodyPr/>
                    <a:lstStyle/>
                    <a:p>
                      <a:r>
                        <a:rPr lang="en-US" dirty="0"/>
                        <a:t>202</a:t>
                      </a:r>
                    </a:p>
                  </a:txBody>
                  <a:tcPr/>
                </a:tc>
                <a:tc>
                  <a:txBody>
                    <a:bodyPr/>
                    <a:lstStyle/>
                    <a:p>
                      <a:r>
                        <a:rPr lang="en-US" dirty="0"/>
                        <a:t>80</a:t>
                      </a:r>
                    </a:p>
                  </a:txBody>
                  <a:tcPr>
                    <a:solidFill>
                      <a:schemeClr val="accent2">
                        <a:lumMod val="20000"/>
                        <a:lumOff val="80000"/>
                      </a:schemeClr>
                    </a:solidFill>
                  </a:tcPr>
                </a:tc>
                <a:extLst>
                  <a:ext uri="{0D108BD9-81ED-4DB2-BD59-A6C34878D82A}">
                    <a16:rowId xmlns:a16="http://schemas.microsoft.com/office/drawing/2014/main" val="988825842"/>
                  </a:ext>
                </a:extLst>
              </a:tr>
            </a:tbl>
          </a:graphicData>
        </a:graphic>
      </p:graphicFrame>
      <p:sp>
        <p:nvSpPr>
          <p:cNvPr id="8" name="Right Arrow 7">
            <a:extLst>
              <a:ext uri="{FF2B5EF4-FFF2-40B4-BE49-F238E27FC236}">
                <a16:creationId xmlns:a16="http://schemas.microsoft.com/office/drawing/2014/main" id="{E41C1A62-8872-6746-892D-A7F3D2EE605F}"/>
              </a:ext>
            </a:extLst>
          </p:cNvPr>
          <p:cNvSpPr/>
          <p:nvPr/>
        </p:nvSpPr>
        <p:spPr>
          <a:xfrm>
            <a:off x="7069639" y="4008672"/>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AD7F53E-717A-984D-B3D1-C5D423C67E6D}"/>
              </a:ext>
            </a:extLst>
          </p:cNvPr>
          <p:cNvSpPr/>
          <p:nvPr/>
        </p:nvSpPr>
        <p:spPr>
          <a:xfrm rot="5400000">
            <a:off x="9591175" y="5008867"/>
            <a:ext cx="493497" cy="509075"/>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23A282FA-B1F5-8D43-8CC6-305089605A9A}"/>
              </a:ext>
            </a:extLst>
          </p:cNvPr>
          <p:cNvGraphicFramePr>
            <a:graphicFrameLocks noGrp="1"/>
          </p:cNvGraphicFramePr>
          <p:nvPr>
            <p:extLst>
              <p:ext uri="{D42A27DB-BD31-4B8C-83A1-F6EECF244321}">
                <p14:modId xmlns:p14="http://schemas.microsoft.com/office/powerpoint/2010/main" val="286923639"/>
              </p:ext>
            </p:extLst>
          </p:nvPr>
        </p:nvGraphicFramePr>
        <p:xfrm>
          <a:off x="9177184" y="5761354"/>
          <a:ext cx="1321478" cy="731520"/>
        </p:xfrm>
        <a:graphic>
          <a:graphicData uri="http://schemas.openxmlformats.org/drawingml/2006/table">
            <a:tbl>
              <a:tblPr firstRow="1" bandRow="1">
                <a:tableStyleId>{F5AB1C69-6EDB-4FF4-983F-18BD219EF322}</a:tableStyleId>
              </a:tblPr>
              <a:tblGrid>
                <a:gridCol w="1321478">
                  <a:extLst>
                    <a:ext uri="{9D8B030D-6E8A-4147-A177-3AD203B41FA5}">
                      <a16:colId xmlns:a16="http://schemas.microsoft.com/office/drawing/2014/main" val="445064660"/>
                    </a:ext>
                  </a:extLst>
                </a:gridCol>
              </a:tblGrid>
              <a:tr h="350359">
                <a:tc>
                  <a:txBody>
                    <a:bodyPr/>
                    <a:lstStyle/>
                    <a:p>
                      <a:r>
                        <a:rPr lang="en-US" dirty="0" err="1"/>
                        <a:t>max.height</a:t>
                      </a:r>
                      <a:endParaRPr lang="en-US" dirty="0"/>
                    </a:p>
                  </a:txBody>
                  <a:tcPr/>
                </a:tc>
                <a:extLst>
                  <a:ext uri="{0D108BD9-81ED-4DB2-BD59-A6C34878D82A}">
                    <a16:rowId xmlns:a16="http://schemas.microsoft.com/office/drawing/2014/main" val="3571046590"/>
                  </a:ext>
                </a:extLst>
              </a:tr>
              <a:tr h="350359">
                <a:tc>
                  <a:txBody>
                    <a:bodyPr/>
                    <a:lstStyle/>
                    <a:p>
                      <a:r>
                        <a:rPr lang="en-US" dirty="0"/>
                        <a:t>80</a:t>
                      </a:r>
                    </a:p>
                  </a:txBody>
                  <a:tcPr/>
                </a:tc>
                <a:extLst>
                  <a:ext uri="{0D108BD9-81ED-4DB2-BD59-A6C34878D82A}">
                    <a16:rowId xmlns:a16="http://schemas.microsoft.com/office/drawing/2014/main" val="3847016631"/>
                  </a:ext>
                </a:extLst>
              </a:tr>
            </a:tbl>
          </a:graphicData>
        </a:graphic>
      </p:graphicFrame>
      <p:sp>
        <p:nvSpPr>
          <p:cNvPr id="12" name="TextBox 11">
            <a:extLst>
              <a:ext uri="{FF2B5EF4-FFF2-40B4-BE49-F238E27FC236}">
                <a16:creationId xmlns:a16="http://schemas.microsoft.com/office/drawing/2014/main" id="{BB3E5262-F45E-FC45-AD0D-5A68D1CFA102}"/>
              </a:ext>
            </a:extLst>
          </p:cNvPr>
          <p:cNvSpPr txBox="1"/>
          <p:nvPr/>
        </p:nvSpPr>
        <p:spPr>
          <a:xfrm>
            <a:off x="3452414" y="6031209"/>
            <a:ext cx="4621971" cy="461665"/>
          </a:xfrm>
          <a:prstGeom prst="rect">
            <a:avLst/>
          </a:prstGeom>
          <a:noFill/>
        </p:spPr>
        <p:txBody>
          <a:bodyPr wrap="none" rtlCol="0">
            <a:spAutoFit/>
          </a:bodyPr>
          <a:lstStyle/>
          <a:p>
            <a:r>
              <a:rPr lang="en-US" sz="2400" i="1" dirty="0">
                <a:solidFill>
                  <a:srgbClr val="FF0000"/>
                </a:solidFill>
                <a:highlight>
                  <a:srgbClr val="FFFF00"/>
                </a:highlight>
              </a:rPr>
              <a:t>What is the minimum height value?</a:t>
            </a:r>
          </a:p>
        </p:txBody>
      </p:sp>
    </p:spTree>
    <p:extLst>
      <p:ext uri="{BB962C8B-B14F-4D97-AF65-F5344CB8AC3E}">
        <p14:creationId xmlns:p14="http://schemas.microsoft.com/office/powerpoint/2010/main" val="91853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1249574" cy="646332"/>
          </a:xfrm>
        </p:spPr>
        <p:txBody>
          <a:bodyPr>
            <a:normAutofit fontScale="90000"/>
          </a:bodyPr>
          <a:lstStyle/>
          <a:p>
            <a:r>
              <a:rPr lang="en-US" dirty="0">
                <a:solidFill>
                  <a:schemeClr val="accent2"/>
                </a:solidFill>
              </a:rPr>
              <a:t>      Max human height                    Max droid height</a:t>
            </a:r>
            <a:endParaRPr lang="en-US" dirty="0"/>
          </a:p>
        </p:txBody>
      </p:sp>
      <p:sp>
        <p:nvSpPr>
          <p:cNvPr id="3" name="TextBox 2">
            <a:extLst>
              <a:ext uri="{FF2B5EF4-FFF2-40B4-BE49-F238E27FC236}">
                <a16:creationId xmlns:a16="http://schemas.microsoft.com/office/drawing/2014/main" id="{8C52D537-A65F-E94B-97B5-2B4EB164EC51}"/>
              </a:ext>
            </a:extLst>
          </p:cNvPr>
          <p:cNvSpPr txBox="1"/>
          <p:nvPr/>
        </p:nvSpPr>
        <p:spPr>
          <a:xfrm>
            <a:off x="316992" y="1176349"/>
            <a:ext cx="5644600" cy="1384995"/>
          </a:xfrm>
          <a:prstGeom prst="rect">
            <a:avLst/>
          </a:prstGeom>
          <a:solidFill>
            <a:schemeClr val="bg1">
              <a:lumMod val="95000"/>
            </a:schemeClr>
          </a:solidFill>
          <a:ln>
            <a:solidFill>
              <a:schemeClr val="tx1"/>
            </a:solidFill>
          </a:ln>
        </p:spPr>
        <p:txBody>
          <a:bodyPr wrap="square" rtlCol="0">
            <a:spAutoFit/>
          </a:bodyPr>
          <a:lstStyle/>
          <a:p>
            <a:r>
              <a:rPr lang="en-US" sz="1400" dirty="0">
                <a:solidFill>
                  <a:schemeClr val="bg2">
                    <a:lumMod val="75000"/>
                  </a:schemeClr>
                </a:solidFill>
                <a:latin typeface="Monaco" pitchFamily="2" charset="77"/>
              </a:rPr>
              <a:t>starwars%&gt;%</a:t>
            </a:r>
          </a:p>
          <a:p>
            <a:r>
              <a:rPr lang="en-US" sz="1400" dirty="0">
                <a:solidFill>
                  <a:schemeClr val="bg2">
                    <a:lumMod val="75000"/>
                  </a:schemeClr>
                </a:solidFill>
                <a:latin typeface="Monaco" pitchFamily="2" charset="77"/>
              </a:rPr>
              <a:t> select(species, height)%&gt;%</a:t>
            </a:r>
          </a:p>
          <a:p>
            <a:r>
              <a:rPr lang="en-US" sz="1400" dirty="0">
                <a:solidFill>
                  <a:schemeClr val="accent1"/>
                </a:solidFill>
                <a:latin typeface="Monaco" pitchFamily="2" charset="77"/>
              </a:rPr>
              <a:t> filter(species==“Human”)%&gt;%</a:t>
            </a:r>
            <a:r>
              <a:rPr lang="en-US" sz="1400" dirty="0">
                <a:solidFill>
                  <a:schemeClr val="bg2">
                    <a:lumMod val="75000"/>
                  </a:schemeClr>
                </a:solidFill>
                <a:latin typeface="Monaco" pitchFamily="2" charset="77"/>
              </a:rPr>
              <a:t> </a:t>
            </a:r>
          </a:p>
          <a:p>
            <a:r>
              <a:rPr lang="en-US" sz="1400" dirty="0">
                <a:solidFill>
                  <a:schemeClr val="bg2">
                    <a:lumMod val="75000"/>
                  </a:schemeClr>
                </a:solidFill>
                <a:latin typeface="Monaco" pitchFamily="2" charset="77"/>
              </a:rPr>
              <a:t> rename(“height.cm” = height)%&gt;%</a:t>
            </a:r>
          </a:p>
          <a:p>
            <a:r>
              <a:rPr lang="en-US" sz="1400" dirty="0">
                <a:solidFill>
                  <a:schemeClr val="bg2">
                    <a:lumMod val="75000"/>
                  </a:schemeClr>
                </a:solidFill>
                <a:latin typeface="Monaco" pitchFamily="2" charset="77"/>
              </a:rPr>
              <a:t> mutate(height.in = height.cm/2.54)%&gt;%</a:t>
            </a:r>
          </a:p>
          <a:p>
            <a:r>
              <a:rPr lang="en-US" sz="1400" dirty="0">
                <a:solidFill>
                  <a:schemeClr val="bg1">
                    <a:lumMod val="65000"/>
                  </a:schemeClr>
                </a:solidFill>
                <a:latin typeface="Monaco" pitchFamily="2" charset="77"/>
              </a:rPr>
              <a:t> summarize(</a:t>
            </a:r>
            <a:r>
              <a:rPr lang="en-US" sz="1400" dirty="0" err="1">
                <a:solidFill>
                  <a:schemeClr val="bg1">
                    <a:lumMod val="65000"/>
                  </a:schemeClr>
                </a:solidFill>
                <a:latin typeface="Monaco" pitchFamily="2" charset="77"/>
              </a:rPr>
              <a:t>max.height</a:t>
            </a:r>
            <a:r>
              <a:rPr lang="en-US" sz="1400" dirty="0">
                <a:solidFill>
                  <a:schemeClr val="bg1">
                    <a:lumMod val="65000"/>
                  </a:schemeClr>
                </a:solidFill>
                <a:latin typeface="Monaco" pitchFamily="2" charset="77"/>
              </a:rPr>
              <a:t> = max(height.in, </a:t>
            </a:r>
            <a:r>
              <a:rPr lang="en-US" sz="1400" dirty="0" err="1">
                <a:solidFill>
                  <a:schemeClr val="bg1">
                    <a:lumMod val="65000"/>
                  </a:schemeClr>
                </a:solidFill>
                <a:latin typeface="Monaco" pitchFamily="2" charset="77"/>
              </a:rPr>
              <a:t>na.rm</a:t>
            </a:r>
            <a:r>
              <a:rPr lang="en-US" sz="1400" dirty="0">
                <a:solidFill>
                  <a:schemeClr val="bg1">
                    <a:lumMod val="65000"/>
                  </a:schemeClr>
                </a:solidFill>
                <a:latin typeface="Monaco" pitchFamily="2" charset="77"/>
              </a:rPr>
              <a:t>=TRUE))</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835120268"/>
              </p:ext>
            </p:extLst>
          </p:nvPr>
        </p:nvGraphicFramePr>
        <p:xfrm>
          <a:off x="316992" y="2968563"/>
          <a:ext cx="5086280" cy="1828800"/>
        </p:xfrm>
        <a:graphic>
          <a:graphicData uri="http://schemas.openxmlformats.org/drawingml/2006/table">
            <a:tbl>
              <a:tblPr firstRow="1" bandRow="1">
                <a:tableStyleId>{F5AB1C69-6EDB-4FF4-983F-18BD219EF322}</a:tableStyleId>
              </a:tblPr>
              <a:tblGrid>
                <a:gridCol w="1505557">
                  <a:extLst>
                    <a:ext uri="{9D8B030D-6E8A-4147-A177-3AD203B41FA5}">
                      <a16:colId xmlns:a16="http://schemas.microsoft.com/office/drawing/2014/main" val="898726457"/>
                    </a:ext>
                  </a:extLst>
                </a:gridCol>
                <a:gridCol w="895783">
                  <a:extLst>
                    <a:ext uri="{9D8B030D-6E8A-4147-A177-3AD203B41FA5}">
                      <a16:colId xmlns:a16="http://schemas.microsoft.com/office/drawing/2014/main" val="2121208669"/>
                    </a:ext>
                  </a:extLst>
                </a:gridCol>
                <a:gridCol w="886150">
                  <a:extLst>
                    <a:ext uri="{9D8B030D-6E8A-4147-A177-3AD203B41FA5}">
                      <a16:colId xmlns:a16="http://schemas.microsoft.com/office/drawing/2014/main" val="863281667"/>
                    </a:ext>
                  </a:extLst>
                </a:gridCol>
                <a:gridCol w="781534">
                  <a:extLst>
                    <a:ext uri="{9D8B030D-6E8A-4147-A177-3AD203B41FA5}">
                      <a16:colId xmlns:a16="http://schemas.microsoft.com/office/drawing/2014/main" val="2268051717"/>
                    </a:ext>
                  </a:extLst>
                </a:gridCol>
                <a:gridCol w="1017256">
                  <a:extLst>
                    <a:ext uri="{9D8B030D-6E8A-4147-A177-3AD203B41FA5}">
                      <a16:colId xmlns:a16="http://schemas.microsoft.com/office/drawing/2014/main" val="3424900753"/>
                    </a:ext>
                  </a:extLst>
                </a:gridCol>
              </a:tblGrid>
              <a:tr h="296928">
                <a:tc>
                  <a:txBody>
                    <a:bodyPr/>
                    <a:lstStyle/>
                    <a:p>
                      <a:r>
                        <a:rPr lang="en-US" sz="1400" dirty="0">
                          <a:solidFill>
                            <a:schemeClr val="bg1">
                              <a:lumMod val="75000"/>
                            </a:schemeClr>
                          </a:solidFill>
                        </a:rPr>
                        <a:t>name</a:t>
                      </a:r>
                    </a:p>
                  </a:txBody>
                  <a:tcPr>
                    <a:solidFill>
                      <a:schemeClr val="bg1">
                        <a:lumMod val="95000"/>
                      </a:schemeClr>
                    </a:solidFill>
                  </a:tcPr>
                </a:tc>
                <a:tc>
                  <a:txBody>
                    <a:bodyPr/>
                    <a:lstStyle/>
                    <a:p>
                      <a:r>
                        <a:rPr lang="en-US" sz="1400" dirty="0">
                          <a:solidFill>
                            <a:schemeClr val="bg1">
                              <a:lumMod val="75000"/>
                            </a:schemeClr>
                          </a:solidFill>
                        </a:rPr>
                        <a:t>species</a:t>
                      </a:r>
                    </a:p>
                  </a:txBody>
                  <a:tcPr>
                    <a:solidFill>
                      <a:schemeClr val="bg1">
                        <a:lumMod val="95000"/>
                      </a:schemeClr>
                    </a:solidFill>
                  </a:tcPr>
                </a:tc>
                <a:tc>
                  <a:txBody>
                    <a:bodyPr/>
                    <a:lstStyle/>
                    <a:p>
                      <a:r>
                        <a:rPr lang="en-US" sz="1400" dirty="0">
                          <a:solidFill>
                            <a:schemeClr val="bg1">
                              <a:lumMod val="75000"/>
                            </a:schemeClr>
                          </a:solidFill>
                        </a:rPr>
                        <a:t>height</a:t>
                      </a:r>
                    </a:p>
                  </a:txBody>
                  <a:tcPr>
                    <a:solidFill>
                      <a:schemeClr val="bg1">
                        <a:lumMod val="95000"/>
                      </a:schemeClr>
                    </a:solidFill>
                  </a:tcPr>
                </a:tc>
                <a:tc>
                  <a:txBody>
                    <a:bodyPr/>
                    <a:lstStyle/>
                    <a:p>
                      <a:r>
                        <a:rPr lang="en-US" sz="1400" dirty="0">
                          <a:solidFill>
                            <a:schemeClr val="bg1">
                              <a:lumMod val="75000"/>
                            </a:schemeClr>
                          </a:solidFill>
                        </a:rPr>
                        <a:t>mass</a:t>
                      </a:r>
                    </a:p>
                  </a:txBody>
                  <a:tcPr>
                    <a:solidFill>
                      <a:schemeClr val="bg1">
                        <a:lumMod val="95000"/>
                      </a:schemeClr>
                    </a:solidFill>
                  </a:tcPr>
                </a:tc>
                <a:tc>
                  <a:txBody>
                    <a:bodyPr/>
                    <a:lstStyle/>
                    <a:p>
                      <a:r>
                        <a:rPr lang="en-US" sz="1400" dirty="0">
                          <a:solidFill>
                            <a:schemeClr val="bg1">
                              <a:lumMod val="75000"/>
                            </a:schemeClr>
                          </a:solidFill>
                        </a:rPr>
                        <a:t>gender</a:t>
                      </a:r>
                    </a:p>
                  </a:txBody>
                  <a:tcPr>
                    <a:solidFill>
                      <a:schemeClr val="bg1">
                        <a:lumMod val="95000"/>
                      </a:schemeClr>
                    </a:solidFill>
                  </a:tcPr>
                </a:tc>
                <a:extLst>
                  <a:ext uri="{0D108BD9-81ED-4DB2-BD59-A6C34878D82A}">
                    <a16:rowId xmlns:a16="http://schemas.microsoft.com/office/drawing/2014/main" val="3336250746"/>
                  </a:ext>
                </a:extLst>
              </a:tr>
              <a:tr h="296928">
                <a:tc>
                  <a:txBody>
                    <a:bodyPr/>
                    <a:lstStyle/>
                    <a:p>
                      <a:r>
                        <a:rPr lang="en-US" sz="1400" u="none" strike="noStrike" kern="1200" dirty="0">
                          <a:solidFill>
                            <a:schemeClr val="bg1">
                              <a:lumMod val="75000"/>
                            </a:schemeClr>
                          </a:solidFill>
                          <a:effectLst/>
                        </a:rPr>
                        <a:t>Luke Skywalker</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172</a:t>
                      </a:r>
                    </a:p>
                  </a:txBody>
                  <a:tcPr>
                    <a:solidFill>
                      <a:schemeClr val="bg1">
                        <a:lumMod val="95000"/>
                      </a:schemeClr>
                    </a:solidFill>
                  </a:tcPr>
                </a:tc>
                <a:tc>
                  <a:txBody>
                    <a:bodyPr/>
                    <a:lstStyle/>
                    <a:p>
                      <a:r>
                        <a:rPr lang="en-US" sz="1400" dirty="0">
                          <a:solidFill>
                            <a:schemeClr val="bg1">
                              <a:lumMod val="75000"/>
                            </a:schemeClr>
                          </a:solidFill>
                        </a:rPr>
                        <a:t>77</a:t>
                      </a:r>
                    </a:p>
                  </a:txBody>
                  <a:tcPr>
                    <a:solidFill>
                      <a:schemeClr val="bg1">
                        <a:lumMod val="95000"/>
                      </a:schemeClr>
                    </a:solidFill>
                  </a:tcPr>
                </a:tc>
                <a:tc>
                  <a:txBody>
                    <a:bodyPr/>
                    <a:lstStyle/>
                    <a:p>
                      <a:r>
                        <a:rPr lang="en-US" sz="1400" dirty="0">
                          <a:solidFill>
                            <a:schemeClr val="bg1">
                              <a:lumMod val="75000"/>
                            </a:schemeClr>
                          </a:solidFill>
                        </a:rPr>
                        <a:t>male</a:t>
                      </a:r>
                    </a:p>
                  </a:txBody>
                  <a:tcPr>
                    <a:solidFill>
                      <a:schemeClr val="bg1">
                        <a:lumMod val="95000"/>
                      </a:schemeClr>
                    </a:solidFill>
                  </a:tcPr>
                </a:tc>
                <a:extLst>
                  <a:ext uri="{0D108BD9-81ED-4DB2-BD59-A6C34878D82A}">
                    <a16:rowId xmlns:a16="http://schemas.microsoft.com/office/drawing/2014/main" val="1867817819"/>
                  </a:ext>
                </a:extLst>
              </a:tr>
              <a:tr h="296928">
                <a:tc>
                  <a:txBody>
                    <a:bodyPr/>
                    <a:lstStyle/>
                    <a:p>
                      <a:r>
                        <a:rPr lang="en-US" sz="1400" dirty="0">
                          <a:solidFill>
                            <a:schemeClr val="bg1">
                              <a:lumMod val="75000"/>
                            </a:schemeClr>
                          </a:solidFill>
                        </a:rPr>
                        <a:t>Darth Vader</a:t>
                      </a: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202</a:t>
                      </a:r>
                    </a:p>
                  </a:txBody>
                  <a:tcPr>
                    <a:solidFill>
                      <a:schemeClr val="bg1">
                        <a:lumMod val="95000"/>
                      </a:schemeClr>
                    </a:solidFill>
                  </a:tcPr>
                </a:tc>
                <a:tc>
                  <a:txBody>
                    <a:bodyPr/>
                    <a:lstStyle/>
                    <a:p>
                      <a:r>
                        <a:rPr lang="en-US" sz="1400" dirty="0">
                          <a:solidFill>
                            <a:schemeClr val="bg1">
                              <a:lumMod val="75000"/>
                            </a:schemeClr>
                          </a:solidFill>
                        </a:rPr>
                        <a:t>136</a:t>
                      </a:r>
                    </a:p>
                  </a:txBody>
                  <a:tcPr>
                    <a:solidFill>
                      <a:schemeClr val="bg1">
                        <a:lumMod val="95000"/>
                      </a:schemeClr>
                    </a:solidFill>
                  </a:tcPr>
                </a:tc>
                <a:tc>
                  <a:txBody>
                    <a:bodyPr/>
                    <a:lstStyle/>
                    <a:p>
                      <a:r>
                        <a:rPr lang="en-US" sz="1400" dirty="0">
                          <a:solidFill>
                            <a:schemeClr val="bg1">
                              <a:lumMod val="75000"/>
                            </a:schemeClr>
                          </a:solidFill>
                        </a:rPr>
                        <a:t>male</a:t>
                      </a:r>
                    </a:p>
                  </a:txBody>
                  <a:tcPr>
                    <a:solidFill>
                      <a:schemeClr val="bg1">
                        <a:lumMod val="95000"/>
                      </a:schemeClr>
                    </a:solidFill>
                  </a:tcPr>
                </a:tc>
                <a:extLst>
                  <a:ext uri="{0D108BD9-81ED-4DB2-BD59-A6C34878D82A}">
                    <a16:rowId xmlns:a16="http://schemas.microsoft.com/office/drawing/2014/main" val="2251774477"/>
                  </a:ext>
                </a:extLst>
              </a:tr>
              <a:tr h="296928">
                <a:tc>
                  <a:txBody>
                    <a:bodyPr/>
                    <a:lstStyle/>
                    <a:p>
                      <a:r>
                        <a:rPr lang="en-US" sz="1400" u="none" strike="noStrike" kern="1200" dirty="0">
                          <a:solidFill>
                            <a:schemeClr val="bg1">
                              <a:lumMod val="75000"/>
                            </a:schemeClr>
                          </a:solidFill>
                          <a:effectLst/>
                        </a:rPr>
                        <a:t>Leia Organa</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150</a:t>
                      </a:r>
                    </a:p>
                  </a:txBody>
                  <a:tcPr>
                    <a:solidFill>
                      <a:schemeClr val="bg1">
                        <a:lumMod val="95000"/>
                      </a:schemeClr>
                    </a:solidFill>
                  </a:tcPr>
                </a:tc>
                <a:tc>
                  <a:txBody>
                    <a:bodyPr/>
                    <a:lstStyle/>
                    <a:p>
                      <a:r>
                        <a:rPr lang="en-US" sz="1400" dirty="0">
                          <a:solidFill>
                            <a:schemeClr val="bg1">
                              <a:lumMod val="75000"/>
                            </a:schemeClr>
                          </a:solidFill>
                        </a:rPr>
                        <a:t>49</a:t>
                      </a:r>
                    </a:p>
                  </a:txBody>
                  <a:tcPr>
                    <a:solidFill>
                      <a:schemeClr val="bg1">
                        <a:lumMod val="95000"/>
                      </a:schemeClr>
                    </a:solidFill>
                  </a:tcPr>
                </a:tc>
                <a:tc>
                  <a:txBody>
                    <a:bodyPr/>
                    <a:lstStyle/>
                    <a:p>
                      <a:r>
                        <a:rPr lang="en-US" sz="1400" dirty="0">
                          <a:solidFill>
                            <a:schemeClr val="bg1">
                              <a:lumMod val="75000"/>
                            </a:schemeClr>
                          </a:solidFill>
                        </a:rPr>
                        <a:t>female</a:t>
                      </a:r>
                      <a:endParaRPr lang="en-US" sz="1400" i="0"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326713202"/>
                  </a:ext>
                </a:extLst>
              </a:tr>
              <a:tr h="296928">
                <a:tc>
                  <a:txBody>
                    <a:bodyPr/>
                    <a:lstStyle/>
                    <a:p>
                      <a:r>
                        <a:rPr lang="en-US" sz="1400" u="none" strike="noStrike" kern="1200" dirty="0">
                          <a:solidFill>
                            <a:schemeClr val="bg1">
                              <a:lumMod val="75000"/>
                            </a:schemeClr>
                          </a:solidFill>
                          <a:effectLst/>
                        </a:rPr>
                        <a:t>R2-D2</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Droid</a:t>
                      </a:r>
                    </a:p>
                  </a:txBody>
                  <a:tcPr>
                    <a:solidFill>
                      <a:schemeClr val="bg1">
                        <a:lumMod val="95000"/>
                      </a:schemeClr>
                    </a:solidFill>
                  </a:tcPr>
                </a:tc>
                <a:tc>
                  <a:txBody>
                    <a:bodyPr/>
                    <a:lstStyle/>
                    <a:p>
                      <a:r>
                        <a:rPr lang="en-US" sz="1400" dirty="0">
                          <a:solidFill>
                            <a:schemeClr val="bg1">
                              <a:lumMod val="75000"/>
                            </a:schemeClr>
                          </a:solidFill>
                        </a:rPr>
                        <a:t>96</a:t>
                      </a:r>
                    </a:p>
                  </a:txBody>
                  <a:tcPr>
                    <a:solidFill>
                      <a:schemeClr val="bg1">
                        <a:lumMod val="95000"/>
                      </a:schemeClr>
                    </a:solidFill>
                  </a:tcPr>
                </a:tc>
                <a:tc>
                  <a:txBody>
                    <a:bodyPr/>
                    <a:lstStyle/>
                    <a:p>
                      <a:r>
                        <a:rPr lang="en-US" sz="1400" dirty="0">
                          <a:solidFill>
                            <a:schemeClr val="bg1">
                              <a:lumMod val="75000"/>
                            </a:schemeClr>
                          </a:solidFill>
                        </a:rPr>
                        <a:t>32</a:t>
                      </a:r>
                    </a:p>
                  </a:txBody>
                  <a:tcPr>
                    <a:solidFill>
                      <a:schemeClr val="bg1">
                        <a:lumMod val="95000"/>
                      </a:schemeClr>
                    </a:solidFill>
                  </a:tcPr>
                </a:tc>
                <a:tc>
                  <a:txBody>
                    <a:bodyPr/>
                    <a:lstStyle/>
                    <a:p>
                      <a:r>
                        <a:rPr lang="en-US" sz="1400" dirty="0">
                          <a:solidFill>
                            <a:schemeClr val="bg1">
                              <a:lumMod val="75000"/>
                            </a:schemeClr>
                          </a:solidFill>
                        </a:rPr>
                        <a:t>NA</a:t>
                      </a:r>
                      <a:endParaRPr lang="en-US" sz="1400" i="1"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917984425"/>
                  </a:ext>
                </a:extLst>
              </a:tr>
              <a:tr h="296928">
                <a:tc>
                  <a:txBody>
                    <a:bodyPr/>
                    <a:lstStyle/>
                    <a:p>
                      <a:r>
                        <a:rPr lang="en-US" sz="1400" u="none" strike="noStrike" kern="1200" dirty="0">
                          <a:solidFill>
                            <a:schemeClr val="bg1">
                              <a:lumMod val="75000"/>
                            </a:schemeClr>
                          </a:solidFill>
                          <a:effectLst/>
                        </a:rPr>
                        <a:t>C-3PO</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Droid</a:t>
                      </a:r>
                    </a:p>
                  </a:txBody>
                  <a:tcPr>
                    <a:solidFill>
                      <a:schemeClr val="bg1">
                        <a:lumMod val="95000"/>
                      </a:schemeClr>
                    </a:solidFill>
                  </a:tcPr>
                </a:tc>
                <a:tc>
                  <a:txBody>
                    <a:bodyPr/>
                    <a:lstStyle/>
                    <a:p>
                      <a:r>
                        <a:rPr lang="en-US" sz="1400" dirty="0">
                          <a:solidFill>
                            <a:schemeClr val="bg1">
                              <a:lumMod val="75000"/>
                            </a:schemeClr>
                          </a:solidFill>
                        </a:rPr>
                        <a:t>167</a:t>
                      </a:r>
                    </a:p>
                  </a:txBody>
                  <a:tcPr>
                    <a:solidFill>
                      <a:schemeClr val="bg1">
                        <a:lumMod val="95000"/>
                      </a:schemeClr>
                    </a:solidFill>
                  </a:tcPr>
                </a:tc>
                <a:tc>
                  <a:txBody>
                    <a:bodyPr/>
                    <a:lstStyle/>
                    <a:p>
                      <a:r>
                        <a:rPr lang="en-US" sz="1400" dirty="0">
                          <a:solidFill>
                            <a:schemeClr val="bg1">
                              <a:lumMod val="75000"/>
                            </a:schemeClr>
                          </a:solidFill>
                        </a:rPr>
                        <a:t>75</a:t>
                      </a:r>
                    </a:p>
                  </a:txBody>
                  <a:tcPr>
                    <a:solidFill>
                      <a:schemeClr val="bg1">
                        <a:lumMod val="95000"/>
                      </a:schemeClr>
                    </a:solidFill>
                  </a:tcPr>
                </a:tc>
                <a:tc>
                  <a:txBody>
                    <a:bodyPr/>
                    <a:lstStyle/>
                    <a:p>
                      <a:r>
                        <a:rPr lang="en-US" sz="1400" dirty="0">
                          <a:solidFill>
                            <a:schemeClr val="bg1">
                              <a:lumMod val="75000"/>
                            </a:schemeClr>
                          </a:solidFill>
                        </a:rPr>
                        <a:t>NA</a:t>
                      </a:r>
                      <a:endParaRPr lang="en-US" sz="1400" i="1"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497741095"/>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3315763412"/>
              </p:ext>
            </p:extLst>
          </p:nvPr>
        </p:nvGraphicFramePr>
        <p:xfrm>
          <a:off x="301078" y="5180915"/>
          <a:ext cx="3166517" cy="1219200"/>
        </p:xfrm>
        <a:graphic>
          <a:graphicData uri="http://schemas.openxmlformats.org/drawingml/2006/table">
            <a:tbl>
              <a:tblPr firstRow="1" bandRow="1">
                <a:tableStyleId>{F5AB1C69-6EDB-4FF4-983F-18BD219EF322}</a:tableStyleId>
              </a:tblPr>
              <a:tblGrid>
                <a:gridCol w="961958">
                  <a:extLst>
                    <a:ext uri="{9D8B030D-6E8A-4147-A177-3AD203B41FA5}">
                      <a16:colId xmlns:a16="http://schemas.microsoft.com/office/drawing/2014/main" val="2326760214"/>
                    </a:ext>
                  </a:extLst>
                </a:gridCol>
                <a:gridCol w="1231597">
                  <a:extLst>
                    <a:ext uri="{9D8B030D-6E8A-4147-A177-3AD203B41FA5}">
                      <a16:colId xmlns:a16="http://schemas.microsoft.com/office/drawing/2014/main" val="7705304"/>
                    </a:ext>
                  </a:extLst>
                </a:gridCol>
                <a:gridCol w="972962">
                  <a:extLst>
                    <a:ext uri="{9D8B030D-6E8A-4147-A177-3AD203B41FA5}">
                      <a16:colId xmlns:a16="http://schemas.microsoft.com/office/drawing/2014/main" val="3934590803"/>
                    </a:ext>
                  </a:extLst>
                </a:gridCol>
              </a:tblGrid>
              <a:tr h="290127">
                <a:tc>
                  <a:txBody>
                    <a:bodyPr/>
                    <a:lstStyle/>
                    <a:p>
                      <a:r>
                        <a:rPr lang="en-US" sz="1400" dirty="0">
                          <a:solidFill>
                            <a:schemeClr val="bg1">
                              <a:lumMod val="75000"/>
                            </a:schemeClr>
                          </a:solidFill>
                        </a:rPr>
                        <a:t>species</a:t>
                      </a:r>
                    </a:p>
                  </a:txBody>
                  <a:tcPr>
                    <a:solidFill>
                      <a:schemeClr val="bg1">
                        <a:lumMod val="95000"/>
                      </a:schemeClr>
                    </a:solidFill>
                  </a:tcPr>
                </a:tc>
                <a:tc>
                  <a:txBody>
                    <a:bodyPr/>
                    <a:lstStyle/>
                    <a:p>
                      <a:r>
                        <a:rPr lang="en-US" sz="1400" dirty="0">
                          <a:solidFill>
                            <a:schemeClr val="bg1">
                              <a:lumMod val="75000"/>
                            </a:schemeClr>
                          </a:solidFill>
                        </a:rPr>
                        <a:t>height.cm</a:t>
                      </a:r>
                    </a:p>
                  </a:txBody>
                  <a:tcPr>
                    <a:solidFill>
                      <a:schemeClr val="bg1">
                        <a:lumMod val="95000"/>
                      </a:schemeClr>
                    </a:solidFill>
                  </a:tcPr>
                </a:tc>
                <a:tc>
                  <a:txBody>
                    <a:bodyPr/>
                    <a:lstStyle/>
                    <a:p>
                      <a:r>
                        <a:rPr lang="en-US" sz="1400" dirty="0">
                          <a:solidFill>
                            <a:schemeClr val="bg1">
                              <a:lumMod val="75000"/>
                            </a:schemeClr>
                          </a:solidFill>
                        </a:rPr>
                        <a:t>height.in</a:t>
                      </a:r>
                    </a:p>
                  </a:txBody>
                  <a:tcPr>
                    <a:solidFill>
                      <a:schemeClr val="bg1">
                        <a:lumMod val="95000"/>
                      </a:schemeClr>
                    </a:solidFill>
                  </a:tcPr>
                </a:tc>
                <a:extLst>
                  <a:ext uri="{0D108BD9-81ED-4DB2-BD59-A6C34878D82A}">
                    <a16:rowId xmlns:a16="http://schemas.microsoft.com/office/drawing/2014/main" val="1222777425"/>
                  </a:ext>
                </a:extLst>
              </a:tr>
              <a:tr h="290127">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150</a:t>
                      </a:r>
                    </a:p>
                  </a:txBody>
                  <a:tcPr>
                    <a:solidFill>
                      <a:schemeClr val="bg1">
                        <a:lumMod val="95000"/>
                      </a:schemeClr>
                    </a:solidFill>
                  </a:tcPr>
                </a:tc>
                <a:tc>
                  <a:txBody>
                    <a:bodyPr/>
                    <a:lstStyle/>
                    <a:p>
                      <a:r>
                        <a:rPr lang="en-US" sz="1400" dirty="0">
                          <a:solidFill>
                            <a:schemeClr val="bg1">
                              <a:lumMod val="75000"/>
                            </a:schemeClr>
                          </a:solidFill>
                        </a:rPr>
                        <a:t>59</a:t>
                      </a:r>
                    </a:p>
                  </a:txBody>
                  <a:tcPr>
                    <a:solidFill>
                      <a:schemeClr val="bg1">
                        <a:lumMod val="95000"/>
                      </a:schemeClr>
                    </a:solidFill>
                  </a:tcPr>
                </a:tc>
                <a:extLst>
                  <a:ext uri="{0D108BD9-81ED-4DB2-BD59-A6C34878D82A}">
                    <a16:rowId xmlns:a16="http://schemas.microsoft.com/office/drawing/2014/main" val="821424310"/>
                  </a:ext>
                </a:extLst>
              </a:tr>
              <a:tr h="290127">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172</a:t>
                      </a:r>
                    </a:p>
                  </a:txBody>
                  <a:tcPr>
                    <a:solidFill>
                      <a:schemeClr val="bg1">
                        <a:lumMod val="95000"/>
                      </a:schemeClr>
                    </a:solidFill>
                  </a:tcPr>
                </a:tc>
                <a:tc>
                  <a:txBody>
                    <a:bodyPr/>
                    <a:lstStyle/>
                    <a:p>
                      <a:r>
                        <a:rPr lang="en-US" sz="1400" dirty="0">
                          <a:solidFill>
                            <a:schemeClr val="bg1">
                              <a:lumMod val="75000"/>
                            </a:schemeClr>
                          </a:solidFill>
                        </a:rPr>
                        <a:t>68</a:t>
                      </a:r>
                    </a:p>
                  </a:txBody>
                  <a:tcPr>
                    <a:solidFill>
                      <a:schemeClr val="bg1">
                        <a:lumMod val="95000"/>
                      </a:schemeClr>
                    </a:solidFill>
                  </a:tcPr>
                </a:tc>
                <a:extLst>
                  <a:ext uri="{0D108BD9-81ED-4DB2-BD59-A6C34878D82A}">
                    <a16:rowId xmlns:a16="http://schemas.microsoft.com/office/drawing/2014/main" val="3264078335"/>
                  </a:ext>
                </a:extLst>
              </a:tr>
              <a:tr h="290127">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202</a:t>
                      </a:r>
                    </a:p>
                  </a:txBody>
                  <a:tcPr>
                    <a:solidFill>
                      <a:schemeClr val="bg1">
                        <a:lumMod val="95000"/>
                      </a:schemeClr>
                    </a:solidFill>
                  </a:tcPr>
                </a:tc>
                <a:tc>
                  <a:txBody>
                    <a:bodyPr/>
                    <a:lstStyle/>
                    <a:p>
                      <a:r>
                        <a:rPr lang="en-US" sz="1400" dirty="0">
                          <a:solidFill>
                            <a:schemeClr val="bg1">
                              <a:lumMod val="75000"/>
                            </a:schemeClr>
                          </a:solidFill>
                        </a:rPr>
                        <a:t>80</a:t>
                      </a:r>
                    </a:p>
                  </a:txBody>
                  <a:tcPr>
                    <a:solidFill>
                      <a:schemeClr val="bg1">
                        <a:lumMod val="95000"/>
                      </a:schemeClr>
                    </a:solidFill>
                  </a:tcPr>
                </a:tc>
                <a:extLst>
                  <a:ext uri="{0D108BD9-81ED-4DB2-BD59-A6C34878D82A}">
                    <a16:rowId xmlns:a16="http://schemas.microsoft.com/office/drawing/2014/main" val="988825842"/>
                  </a:ext>
                </a:extLst>
              </a:tr>
            </a:tbl>
          </a:graphicData>
        </a:graphic>
      </p:graphicFrame>
      <p:sp>
        <p:nvSpPr>
          <p:cNvPr id="8" name="Right Arrow 7">
            <a:extLst>
              <a:ext uri="{FF2B5EF4-FFF2-40B4-BE49-F238E27FC236}">
                <a16:creationId xmlns:a16="http://schemas.microsoft.com/office/drawing/2014/main" id="{E41C1A62-8872-6746-892D-A7F3D2EE605F}"/>
              </a:ext>
            </a:extLst>
          </p:cNvPr>
          <p:cNvSpPr/>
          <p:nvPr/>
        </p:nvSpPr>
        <p:spPr>
          <a:xfrm>
            <a:off x="3587022" y="5700230"/>
            <a:ext cx="316814" cy="292623"/>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AD7F53E-717A-984D-B3D1-C5D423C67E6D}"/>
              </a:ext>
            </a:extLst>
          </p:cNvPr>
          <p:cNvSpPr/>
          <p:nvPr/>
        </p:nvSpPr>
        <p:spPr>
          <a:xfrm rot="5400000">
            <a:off x="1811708" y="4848798"/>
            <a:ext cx="247480" cy="280682"/>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23A282FA-B1F5-8D43-8CC6-305089605A9A}"/>
              </a:ext>
            </a:extLst>
          </p:cNvPr>
          <p:cNvGraphicFramePr>
            <a:graphicFrameLocks noGrp="1"/>
          </p:cNvGraphicFramePr>
          <p:nvPr>
            <p:extLst>
              <p:ext uri="{D42A27DB-BD31-4B8C-83A1-F6EECF244321}">
                <p14:modId xmlns:p14="http://schemas.microsoft.com/office/powerpoint/2010/main" val="2197723984"/>
              </p:ext>
            </p:extLst>
          </p:nvPr>
        </p:nvGraphicFramePr>
        <p:xfrm>
          <a:off x="4081794" y="5496182"/>
          <a:ext cx="1321478" cy="700718"/>
        </p:xfrm>
        <a:graphic>
          <a:graphicData uri="http://schemas.openxmlformats.org/drawingml/2006/table">
            <a:tbl>
              <a:tblPr firstRow="1" bandRow="1">
                <a:tableStyleId>{21E4AEA4-8DFA-4A89-87EB-49C32662AFE0}</a:tableStyleId>
              </a:tblPr>
              <a:tblGrid>
                <a:gridCol w="1321478">
                  <a:extLst>
                    <a:ext uri="{9D8B030D-6E8A-4147-A177-3AD203B41FA5}">
                      <a16:colId xmlns:a16="http://schemas.microsoft.com/office/drawing/2014/main" val="445064660"/>
                    </a:ext>
                  </a:extLst>
                </a:gridCol>
              </a:tblGrid>
              <a:tr h="350359">
                <a:tc>
                  <a:txBody>
                    <a:bodyPr/>
                    <a:lstStyle/>
                    <a:p>
                      <a:r>
                        <a:rPr lang="en-US" sz="1400" dirty="0" err="1"/>
                        <a:t>max.height</a:t>
                      </a:r>
                      <a:endParaRPr lang="en-US" sz="1400" dirty="0"/>
                    </a:p>
                  </a:txBody>
                  <a:tcPr/>
                </a:tc>
                <a:extLst>
                  <a:ext uri="{0D108BD9-81ED-4DB2-BD59-A6C34878D82A}">
                    <a16:rowId xmlns:a16="http://schemas.microsoft.com/office/drawing/2014/main" val="3571046590"/>
                  </a:ext>
                </a:extLst>
              </a:tr>
              <a:tr h="350359">
                <a:tc>
                  <a:txBody>
                    <a:bodyPr/>
                    <a:lstStyle/>
                    <a:p>
                      <a:r>
                        <a:rPr lang="en-US" sz="1400" dirty="0"/>
                        <a:t>80</a:t>
                      </a:r>
                    </a:p>
                  </a:txBody>
                  <a:tcPr/>
                </a:tc>
                <a:extLst>
                  <a:ext uri="{0D108BD9-81ED-4DB2-BD59-A6C34878D82A}">
                    <a16:rowId xmlns:a16="http://schemas.microsoft.com/office/drawing/2014/main" val="3847016631"/>
                  </a:ext>
                </a:extLst>
              </a:tr>
            </a:tbl>
          </a:graphicData>
        </a:graphic>
      </p:graphicFrame>
      <p:sp>
        <p:nvSpPr>
          <p:cNvPr id="17" name="TextBox 16">
            <a:extLst>
              <a:ext uri="{FF2B5EF4-FFF2-40B4-BE49-F238E27FC236}">
                <a16:creationId xmlns:a16="http://schemas.microsoft.com/office/drawing/2014/main" id="{305884AF-109D-C54C-9D5D-BD05EFCBD230}"/>
              </a:ext>
            </a:extLst>
          </p:cNvPr>
          <p:cNvSpPr txBox="1"/>
          <p:nvPr/>
        </p:nvSpPr>
        <p:spPr>
          <a:xfrm>
            <a:off x="6363253" y="1190292"/>
            <a:ext cx="5644600" cy="1384995"/>
          </a:xfrm>
          <a:prstGeom prst="rect">
            <a:avLst/>
          </a:prstGeom>
          <a:solidFill>
            <a:schemeClr val="bg1">
              <a:lumMod val="95000"/>
            </a:schemeClr>
          </a:solidFill>
          <a:ln>
            <a:solidFill>
              <a:schemeClr val="tx1"/>
            </a:solidFill>
          </a:ln>
        </p:spPr>
        <p:txBody>
          <a:bodyPr wrap="square" rtlCol="0">
            <a:spAutoFit/>
          </a:bodyPr>
          <a:lstStyle/>
          <a:p>
            <a:r>
              <a:rPr lang="en-US" sz="1400" dirty="0">
                <a:solidFill>
                  <a:schemeClr val="bg2">
                    <a:lumMod val="75000"/>
                  </a:schemeClr>
                </a:solidFill>
                <a:latin typeface="Monaco" pitchFamily="2" charset="77"/>
              </a:rPr>
              <a:t>starwars%&gt;%</a:t>
            </a:r>
          </a:p>
          <a:p>
            <a:r>
              <a:rPr lang="en-US" sz="1400" dirty="0">
                <a:solidFill>
                  <a:schemeClr val="bg2">
                    <a:lumMod val="75000"/>
                  </a:schemeClr>
                </a:solidFill>
                <a:latin typeface="Monaco" pitchFamily="2" charset="77"/>
              </a:rPr>
              <a:t> select(species, height)%&gt;%</a:t>
            </a:r>
          </a:p>
          <a:p>
            <a:r>
              <a:rPr lang="en-US" sz="1400" dirty="0">
                <a:solidFill>
                  <a:schemeClr val="accent1"/>
                </a:solidFill>
                <a:latin typeface="Monaco" pitchFamily="2" charset="77"/>
              </a:rPr>
              <a:t> filter(species==“Droid”)%&gt;% </a:t>
            </a:r>
          </a:p>
          <a:p>
            <a:r>
              <a:rPr lang="en-US" sz="1400" dirty="0">
                <a:solidFill>
                  <a:schemeClr val="bg2">
                    <a:lumMod val="75000"/>
                  </a:schemeClr>
                </a:solidFill>
                <a:latin typeface="Monaco" pitchFamily="2" charset="77"/>
              </a:rPr>
              <a:t> rename(“height.cm” = height)%&gt;%</a:t>
            </a:r>
          </a:p>
          <a:p>
            <a:r>
              <a:rPr lang="en-US" sz="1400" dirty="0">
                <a:solidFill>
                  <a:schemeClr val="bg2">
                    <a:lumMod val="75000"/>
                  </a:schemeClr>
                </a:solidFill>
                <a:latin typeface="Monaco" pitchFamily="2" charset="77"/>
              </a:rPr>
              <a:t> mutate(height.in = height.cm/2.54)%&gt;%</a:t>
            </a:r>
          </a:p>
          <a:p>
            <a:r>
              <a:rPr lang="en-US" sz="1400" dirty="0">
                <a:solidFill>
                  <a:schemeClr val="bg1">
                    <a:lumMod val="65000"/>
                  </a:schemeClr>
                </a:solidFill>
                <a:latin typeface="Monaco" pitchFamily="2" charset="77"/>
              </a:rPr>
              <a:t> summarize(</a:t>
            </a:r>
            <a:r>
              <a:rPr lang="en-US" sz="1400" dirty="0" err="1">
                <a:solidFill>
                  <a:schemeClr val="bg1">
                    <a:lumMod val="65000"/>
                  </a:schemeClr>
                </a:solidFill>
                <a:latin typeface="Monaco" pitchFamily="2" charset="77"/>
              </a:rPr>
              <a:t>max.height</a:t>
            </a:r>
            <a:r>
              <a:rPr lang="en-US" sz="1400" dirty="0">
                <a:solidFill>
                  <a:schemeClr val="bg1">
                    <a:lumMod val="65000"/>
                  </a:schemeClr>
                </a:solidFill>
                <a:latin typeface="Monaco" pitchFamily="2" charset="77"/>
              </a:rPr>
              <a:t> = max(height.in, </a:t>
            </a:r>
            <a:r>
              <a:rPr lang="en-US" sz="1400" dirty="0" err="1">
                <a:solidFill>
                  <a:schemeClr val="bg1">
                    <a:lumMod val="65000"/>
                  </a:schemeClr>
                </a:solidFill>
                <a:latin typeface="Monaco" pitchFamily="2" charset="77"/>
              </a:rPr>
              <a:t>na.rm</a:t>
            </a:r>
            <a:r>
              <a:rPr lang="en-US" sz="1400" dirty="0">
                <a:solidFill>
                  <a:schemeClr val="bg1">
                    <a:lumMod val="65000"/>
                  </a:schemeClr>
                </a:solidFill>
                <a:latin typeface="Monaco" pitchFamily="2" charset="77"/>
              </a:rPr>
              <a:t>=TRUE))</a:t>
            </a:r>
          </a:p>
        </p:txBody>
      </p:sp>
      <p:graphicFrame>
        <p:nvGraphicFramePr>
          <p:cNvPr id="18" name="Table 17">
            <a:extLst>
              <a:ext uri="{FF2B5EF4-FFF2-40B4-BE49-F238E27FC236}">
                <a16:creationId xmlns:a16="http://schemas.microsoft.com/office/drawing/2014/main" id="{4AA24EB2-6F5B-1F48-9050-6546E5EDBBED}"/>
              </a:ext>
            </a:extLst>
          </p:cNvPr>
          <p:cNvGraphicFramePr>
            <a:graphicFrameLocks noGrp="1"/>
          </p:cNvGraphicFramePr>
          <p:nvPr>
            <p:extLst>
              <p:ext uri="{D42A27DB-BD31-4B8C-83A1-F6EECF244321}">
                <p14:modId xmlns:p14="http://schemas.microsoft.com/office/powerpoint/2010/main" val="80868801"/>
              </p:ext>
            </p:extLst>
          </p:nvPr>
        </p:nvGraphicFramePr>
        <p:xfrm>
          <a:off x="6363253" y="2968563"/>
          <a:ext cx="5086280" cy="1828800"/>
        </p:xfrm>
        <a:graphic>
          <a:graphicData uri="http://schemas.openxmlformats.org/drawingml/2006/table">
            <a:tbl>
              <a:tblPr firstRow="1" bandRow="1">
                <a:tableStyleId>{F5AB1C69-6EDB-4FF4-983F-18BD219EF322}</a:tableStyleId>
              </a:tblPr>
              <a:tblGrid>
                <a:gridCol w="1505557">
                  <a:extLst>
                    <a:ext uri="{9D8B030D-6E8A-4147-A177-3AD203B41FA5}">
                      <a16:colId xmlns:a16="http://schemas.microsoft.com/office/drawing/2014/main" val="898726457"/>
                    </a:ext>
                  </a:extLst>
                </a:gridCol>
                <a:gridCol w="895783">
                  <a:extLst>
                    <a:ext uri="{9D8B030D-6E8A-4147-A177-3AD203B41FA5}">
                      <a16:colId xmlns:a16="http://schemas.microsoft.com/office/drawing/2014/main" val="2121208669"/>
                    </a:ext>
                  </a:extLst>
                </a:gridCol>
                <a:gridCol w="886150">
                  <a:extLst>
                    <a:ext uri="{9D8B030D-6E8A-4147-A177-3AD203B41FA5}">
                      <a16:colId xmlns:a16="http://schemas.microsoft.com/office/drawing/2014/main" val="863281667"/>
                    </a:ext>
                  </a:extLst>
                </a:gridCol>
                <a:gridCol w="781534">
                  <a:extLst>
                    <a:ext uri="{9D8B030D-6E8A-4147-A177-3AD203B41FA5}">
                      <a16:colId xmlns:a16="http://schemas.microsoft.com/office/drawing/2014/main" val="2268051717"/>
                    </a:ext>
                  </a:extLst>
                </a:gridCol>
                <a:gridCol w="1017256">
                  <a:extLst>
                    <a:ext uri="{9D8B030D-6E8A-4147-A177-3AD203B41FA5}">
                      <a16:colId xmlns:a16="http://schemas.microsoft.com/office/drawing/2014/main" val="3424900753"/>
                    </a:ext>
                  </a:extLst>
                </a:gridCol>
              </a:tblGrid>
              <a:tr h="296928">
                <a:tc>
                  <a:txBody>
                    <a:bodyPr/>
                    <a:lstStyle/>
                    <a:p>
                      <a:r>
                        <a:rPr lang="en-US" sz="1400" dirty="0">
                          <a:solidFill>
                            <a:schemeClr val="bg1">
                              <a:lumMod val="75000"/>
                            </a:schemeClr>
                          </a:solidFill>
                        </a:rPr>
                        <a:t>name</a:t>
                      </a:r>
                    </a:p>
                  </a:txBody>
                  <a:tcPr>
                    <a:solidFill>
                      <a:schemeClr val="bg1">
                        <a:lumMod val="95000"/>
                      </a:schemeClr>
                    </a:solidFill>
                  </a:tcPr>
                </a:tc>
                <a:tc>
                  <a:txBody>
                    <a:bodyPr/>
                    <a:lstStyle/>
                    <a:p>
                      <a:r>
                        <a:rPr lang="en-US" sz="1400" dirty="0">
                          <a:solidFill>
                            <a:schemeClr val="bg1">
                              <a:lumMod val="75000"/>
                            </a:schemeClr>
                          </a:solidFill>
                        </a:rPr>
                        <a:t>species</a:t>
                      </a:r>
                    </a:p>
                  </a:txBody>
                  <a:tcPr>
                    <a:solidFill>
                      <a:schemeClr val="bg1">
                        <a:lumMod val="95000"/>
                      </a:schemeClr>
                    </a:solidFill>
                  </a:tcPr>
                </a:tc>
                <a:tc>
                  <a:txBody>
                    <a:bodyPr/>
                    <a:lstStyle/>
                    <a:p>
                      <a:r>
                        <a:rPr lang="en-US" sz="1400" dirty="0">
                          <a:solidFill>
                            <a:schemeClr val="bg1">
                              <a:lumMod val="75000"/>
                            </a:schemeClr>
                          </a:solidFill>
                        </a:rPr>
                        <a:t>height</a:t>
                      </a:r>
                    </a:p>
                  </a:txBody>
                  <a:tcPr>
                    <a:solidFill>
                      <a:schemeClr val="bg1">
                        <a:lumMod val="95000"/>
                      </a:schemeClr>
                    </a:solidFill>
                  </a:tcPr>
                </a:tc>
                <a:tc>
                  <a:txBody>
                    <a:bodyPr/>
                    <a:lstStyle/>
                    <a:p>
                      <a:r>
                        <a:rPr lang="en-US" sz="1400" dirty="0">
                          <a:solidFill>
                            <a:schemeClr val="bg1">
                              <a:lumMod val="75000"/>
                            </a:schemeClr>
                          </a:solidFill>
                        </a:rPr>
                        <a:t>mass</a:t>
                      </a:r>
                    </a:p>
                  </a:txBody>
                  <a:tcPr>
                    <a:solidFill>
                      <a:schemeClr val="bg1">
                        <a:lumMod val="95000"/>
                      </a:schemeClr>
                    </a:solidFill>
                  </a:tcPr>
                </a:tc>
                <a:tc>
                  <a:txBody>
                    <a:bodyPr/>
                    <a:lstStyle/>
                    <a:p>
                      <a:r>
                        <a:rPr lang="en-US" sz="1400" dirty="0">
                          <a:solidFill>
                            <a:schemeClr val="bg1">
                              <a:lumMod val="75000"/>
                            </a:schemeClr>
                          </a:solidFill>
                        </a:rPr>
                        <a:t>gender</a:t>
                      </a:r>
                    </a:p>
                  </a:txBody>
                  <a:tcPr>
                    <a:solidFill>
                      <a:schemeClr val="bg1">
                        <a:lumMod val="95000"/>
                      </a:schemeClr>
                    </a:solidFill>
                  </a:tcPr>
                </a:tc>
                <a:extLst>
                  <a:ext uri="{0D108BD9-81ED-4DB2-BD59-A6C34878D82A}">
                    <a16:rowId xmlns:a16="http://schemas.microsoft.com/office/drawing/2014/main" val="3336250746"/>
                  </a:ext>
                </a:extLst>
              </a:tr>
              <a:tr h="296928">
                <a:tc>
                  <a:txBody>
                    <a:bodyPr/>
                    <a:lstStyle/>
                    <a:p>
                      <a:r>
                        <a:rPr lang="en-US" sz="1400" u="none" strike="noStrike" kern="1200" dirty="0">
                          <a:solidFill>
                            <a:schemeClr val="bg1">
                              <a:lumMod val="75000"/>
                            </a:schemeClr>
                          </a:solidFill>
                          <a:effectLst/>
                        </a:rPr>
                        <a:t>Luke Skywalker</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172</a:t>
                      </a:r>
                    </a:p>
                  </a:txBody>
                  <a:tcPr>
                    <a:solidFill>
                      <a:schemeClr val="bg1">
                        <a:lumMod val="95000"/>
                      </a:schemeClr>
                    </a:solidFill>
                  </a:tcPr>
                </a:tc>
                <a:tc>
                  <a:txBody>
                    <a:bodyPr/>
                    <a:lstStyle/>
                    <a:p>
                      <a:r>
                        <a:rPr lang="en-US" sz="1400" dirty="0">
                          <a:solidFill>
                            <a:schemeClr val="bg1">
                              <a:lumMod val="75000"/>
                            </a:schemeClr>
                          </a:solidFill>
                        </a:rPr>
                        <a:t>77</a:t>
                      </a:r>
                    </a:p>
                  </a:txBody>
                  <a:tcPr>
                    <a:solidFill>
                      <a:schemeClr val="bg1">
                        <a:lumMod val="95000"/>
                      </a:schemeClr>
                    </a:solidFill>
                  </a:tcPr>
                </a:tc>
                <a:tc>
                  <a:txBody>
                    <a:bodyPr/>
                    <a:lstStyle/>
                    <a:p>
                      <a:r>
                        <a:rPr lang="en-US" sz="1400" dirty="0">
                          <a:solidFill>
                            <a:schemeClr val="bg1">
                              <a:lumMod val="75000"/>
                            </a:schemeClr>
                          </a:solidFill>
                        </a:rPr>
                        <a:t>male</a:t>
                      </a:r>
                    </a:p>
                  </a:txBody>
                  <a:tcPr>
                    <a:solidFill>
                      <a:schemeClr val="bg1">
                        <a:lumMod val="95000"/>
                      </a:schemeClr>
                    </a:solidFill>
                  </a:tcPr>
                </a:tc>
                <a:extLst>
                  <a:ext uri="{0D108BD9-81ED-4DB2-BD59-A6C34878D82A}">
                    <a16:rowId xmlns:a16="http://schemas.microsoft.com/office/drawing/2014/main" val="1867817819"/>
                  </a:ext>
                </a:extLst>
              </a:tr>
              <a:tr h="296928">
                <a:tc>
                  <a:txBody>
                    <a:bodyPr/>
                    <a:lstStyle/>
                    <a:p>
                      <a:r>
                        <a:rPr lang="en-US" sz="1400" dirty="0">
                          <a:solidFill>
                            <a:schemeClr val="bg1">
                              <a:lumMod val="75000"/>
                            </a:schemeClr>
                          </a:solidFill>
                        </a:rPr>
                        <a:t>Darth Vader</a:t>
                      </a: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202</a:t>
                      </a:r>
                    </a:p>
                  </a:txBody>
                  <a:tcPr>
                    <a:solidFill>
                      <a:schemeClr val="bg1">
                        <a:lumMod val="95000"/>
                      </a:schemeClr>
                    </a:solidFill>
                  </a:tcPr>
                </a:tc>
                <a:tc>
                  <a:txBody>
                    <a:bodyPr/>
                    <a:lstStyle/>
                    <a:p>
                      <a:r>
                        <a:rPr lang="en-US" sz="1400" dirty="0">
                          <a:solidFill>
                            <a:schemeClr val="bg1">
                              <a:lumMod val="75000"/>
                            </a:schemeClr>
                          </a:solidFill>
                        </a:rPr>
                        <a:t>136</a:t>
                      </a:r>
                    </a:p>
                  </a:txBody>
                  <a:tcPr>
                    <a:solidFill>
                      <a:schemeClr val="bg1">
                        <a:lumMod val="95000"/>
                      </a:schemeClr>
                    </a:solidFill>
                  </a:tcPr>
                </a:tc>
                <a:tc>
                  <a:txBody>
                    <a:bodyPr/>
                    <a:lstStyle/>
                    <a:p>
                      <a:r>
                        <a:rPr lang="en-US" sz="1400" dirty="0">
                          <a:solidFill>
                            <a:schemeClr val="bg1">
                              <a:lumMod val="75000"/>
                            </a:schemeClr>
                          </a:solidFill>
                        </a:rPr>
                        <a:t>male</a:t>
                      </a:r>
                    </a:p>
                  </a:txBody>
                  <a:tcPr>
                    <a:solidFill>
                      <a:schemeClr val="bg1">
                        <a:lumMod val="95000"/>
                      </a:schemeClr>
                    </a:solidFill>
                  </a:tcPr>
                </a:tc>
                <a:extLst>
                  <a:ext uri="{0D108BD9-81ED-4DB2-BD59-A6C34878D82A}">
                    <a16:rowId xmlns:a16="http://schemas.microsoft.com/office/drawing/2014/main" val="2251774477"/>
                  </a:ext>
                </a:extLst>
              </a:tr>
              <a:tr h="296928">
                <a:tc>
                  <a:txBody>
                    <a:bodyPr/>
                    <a:lstStyle/>
                    <a:p>
                      <a:r>
                        <a:rPr lang="en-US" sz="1400" u="none" strike="noStrike" kern="1200" dirty="0">
                          <a:solidFill>
                            <a:schemeClr val="bg1">
                              <a:lumMod val="75000"/>
                            </a:schemeClr>
                          </a:solidFill>
                          <a:effectLst/>
                        </a:rPr>
                        <a:t>Leia Organa</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150</a:t>
                      </a:r>
                    </a:p>
                  </a:txBody>
                  <a:tcPr>
                    <a:solidFill>
                      <a:schemeClr val="bg1">
                        <a:lumMod val="95000"/>
                      </a:schemeClr>
                    </a:solidFill>
                  </a:tcPr>
                </a:tc>
                <a:tc>
                  <a:txBody>
                    <a:bodyPr/>
                    <a:lstStyle/>
                    <a:p>
                      <a:r>
                        <a:rPr lang="en-US" sz="1400" dirty="0">
                          <a:solidFill>
                            <a:schemeClr val="bg1">
                              <a:lumMod val="75000"/>
                            </a:schemeClr>
                          </a:solidFill>
                        </a:rPr>
                        <a:t>49</a:t>
                      </a:r>
                    </a:p>
                  </a:txBody>
                  <a:tcPr>
                    <a:solidFill>
                      <a:schemeClr val="bg1">
                        <a:lumMod val="95000"/>
                      </a:schemeClr>
                    </a:solidFill>
                  </a:tcPr>
                </a:tc>
                <a:tc>
                  <a:txBody>
                    <a:bodyPr/>
                    <a:lstStyle/>
                    <a:p>
                      <a:r>
                        <a:rPr lang="en-US" sz="1400" dirty="0">
                          <a:solidFill>
                            <a:schemeClr val="bg1">
                              <a:lumMod val="75000"/>
                            </a:schemeClr>
                          </a:solidFill>
                        </a:rPr>
                        <a:t>female</a:t>
                      </a:r>
                      <a:endParaRPr lang="en-US" sz="1400" i="0"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326713202"/>
                  </a:ext>
                </a:extLst>
              </a:tr>
              <a:tr h="296928">
                <a:tc>
                  <a:txBody>
                    <a:bodyPr/>
                    <a:lstStyle/>
                    <a:p>
                      <a:r>
                        <a:rPr lang="en-US" sz="1400" u="none" strike="noStrike" kern="1200" dirty="0">
                          <a:solidFill>
                            <a:schemeClr val="bg1">
                              <a:lumMod val="75000"/>
                            </a:schemeClr>
                          </a:solidFill>
                          <a:effectLst/>
                        </a:rPr>
                        <a:t>R2-D2</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Droid</a:t>
                      </a:r>
                    </a:p>
                  </a:txBody>
                  <a:tcPr>
                    <a:solidFill>
                      <a:schemeClr val="bg1">
                        <a:lumMod val="95000"/>
                      </a:schemeClr>
                    </a:solidFill>
                  </a:tcPr>
                </a:tc>
                <a:tc>
                  <a:txBody>
                    <a:bodyPr/>
                    <a:lstStyle/>
                    <a:p>
                      <a:r>
                        <a:rPr lang="en-US" sz="1400" dirty="0">
                          <a:solidFill>
                            <a:schemeClr val="bg1">
                              <a:lumMod val="75000"/>
                            </a:schemeClr>
                          </a:solidFill>
                        </a:rPr>
                        <a:t>96</a:t>
                      </a:r>
                    </a:p>
                  </a:txBody>
                  <a:tcPr>
                    <a:solidFill>
                      <a:schemeClr val="bg1">
                        <a:lumMod val="95000"/>
                      </a:schemeClr>
                    </a:solidFill>
                  </a:tcPr>
                </a:tc>
                <a:tc>
                  <a:txBody>
                    <a:bodyPr/>
                    <a:lstStyle/>
                    <a:p>
                      <a:r>
                        <a:rPr lang="en-US" sz="1400" dirty="0">
                          <a:solidFill>
                            <a:schemeClr val="bg1">
                              <a:lumMod val="75000"/>
                            </a:schemeClr>
                          </a:solidFill>
                        </a:rPr>
                        <a:t>32</a:t>
                      </a:r>
                    </a:p>
                  </a:txBody>
                  <a:tcPr>
                    <a:solidFill>
                      <a:schemeClr val="bg1">
                        <a:lumMod val="95000"/>
                      </a:schemeClr>
                    </a:solidFill>
                  </a:tcPr>
                </a:tc>
                <a:tc>
                  <a:txBody>
                    <a:bodyPr/>
                    <a:lstStyle/>
                    <a:p>
                      <a:r>
                        <a:rPr lang="en-US" sz="1400" dirty="0">
                          <a:solidFill>
                            <a:schemeClr val="bg1">
                              <a:lumMod val="75000"/>
                            </a:schemeClr>
                          </a:solidFill>
                        </a:rPr>
                        <a:t>NA</a:t>
                      </a:r>
                      <a:endParaRPr lang="en-US" sz="1400" i="1"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917984425"/>
                  </a:ext>
                </a:extLst>
              </a:tr>
              <a:tr h="296928">
                <a:tc>
                  <a:txBody>
                    <a:bodyPr/>
                    <a:lstStyle/>
                    <a:p>
                      <a:r>
                        <a:rPr lang="en-US" sz="1400" u="none" strike="noStrike" kern="1200" dirty="0">
                          <a:solidFill>
                            <a:schemeClr val="bg1">
                              <a:lumMod val="75000"/>
                            </a:schemeClr>
                          </a:solidFill>
                          <a:effectLst/>
                        </a:rPr>
                        <a:t>C-3PO</a:t>
                      </a:r>
                      <a:endParaRPr lang="en-US" sz="1400" dirty="0">
                        <a:solidFill>
                          <a:schemeClr val="bg1">
                            <a:lumMod val="75000"/>
                          </a:schemeClr>
                        </a:solidFill>
                      </a:endParaRPr>
                    </a:p>
                  </a:txBody>
                  <a:tcPr>
                    <a:solidFill>
                      <a:schemeClr val="bg1">
                        <a:lumMod val="95000"/>
                      </a:schemeClr>
                    </a:solidFill>
                  </a:tcPr>
                </a:tc>
                <a:tc>
                  <a:txBody>
                    <a:bodyPr/>
                    <a:lstStyle/>
                    <a:p>
                      <a:r>
                        <a:rPr lang="en-US" sz="1400" dirty="0">
                          <a:solidFill>
                            <a:schemeClr val="bg1">
                              <a:lumMod val="75000"/>
                            </a:schemeClr>
                          </a:solidFill>
                        </a:rPr>
                        <a:t>Droid</a:t>
                      </a:r>
                    </a:p>
                  </a:txBody>
                  <a:tcPr>
                    <a:solidFill>
                      <a:schemeClr val="bg1">
                        <a:lumMod val="95000"/>
                      </a:schemeClr>
                    </a:solidFill>
                  </a:tcPr>
                </a:tc>
                <a:tc>
                  <a:txBody>
                    <a:bodyPr/>
                    <a:lstStyle/>
                    <a:p>
                      <a:r>
                        <a:rPr lang="en-US" sz="1400" dirty="0">
                          <a:solidFill>
                            <a:schemeClr val="bg1">
                              <a:lumMod val="75000"/>
                            </a:schemeClr>
                          </a:solidFill>
                        </a:rPr>
                        <a:t>167</a:t>
                      </a:r>
                    </a:p>
                  </a:txBody>
                  <a:tcPr>
                    <a:solidFill>
                      <a:schemeClr val="bg1">
                        <a:lumMod val="95000"/>
                      </a:schemeClr>
                    </a:solidFill>
                  </a:tcPr>
                </a:tc>
                <a:tc>
                  <a:txBody>
                    <a:bodyPr/>
                    <a:lstStyle/>
                    <a:p>
                      <a:r>
                        <a:rPr lang="en-US" sz="1400" dirty="0">
                          <a:solidFill>
                            <a:schemeClr val="bg1">
                              <a:lumMod val="75000"/>
                            </a:schemeClr>
                          </a:solidFill>
                        </a:rPr>
                        <a:t>75</a:t>
                      </a:r>
                    </a:p>
                  </a:txBody>
                  <a:tcPr>
                    <a:solidFill>
                      <a:schemeClr val="bg1">
                        <a:lumMod val="95000"/>
                      </a:schemeClr>
                    </a:solidFill>
                  </a:tcPr>
                </a:tc>
                <a:tc>
                  <a:txBody>
                    <a:bodyPr/>
                    <a:lstStyle/>
                    <a:p>
                      <a:r>
                        <a:rPr lang="en-US" sz="1400" dirty="0">
                          <a:solidFill>
                            <a:schemeClr val="bg1">
                              <a:lumMod val="75000"/>
                            </a:schemeClr>
                          </a:solidFill>
                        </a:rPr>
                        <a:t>NA</a:t>
                      </a:r>
                      <a:endParaRPr lang="en-US" sz="1400" i="1" dirty="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497741095"/>
                  </a:ext>
                </a:extLst>
              </a:tr>
            </a:tbl>
          </a:graphicData>
        </a:graphic>
      </p:graphicFrame>
      <p:graphicFrame>
        <p:nvGraphicFramePr>
          <p:cNvPr id="19" name="Table 18">
            <a:extLst>
              <a:ext uri="{FF2B5EF4-FFF2-40B4-BE49-F238E27FC236}">
                <a16:creationId xmlns:a16="http://schemas.microsoft.com/office/drawing/2014/main" id="{F5CF72A8-49CA-B74B-A990-3A5BE54BFC01}"/>
              </a:ext>
            </a:extLst>
          </p:cNvPr>
          <p:cNvGraphicFramePr>
            <a:graphicFrameLocks noGrp="1"/>
          </p:cNvGraphicFramePr>
          <p:nvPr>
            <p:extLst>
              <p:ext uri="{D42A27DB-BD31-4B8C-83A1-F6EECF244321}">
                <p14:modId xmlns:p14="http://schemas.microsoft.com/office/powerpoint/2010/main" val="2736265466"/>
              </p:ext>
            </p:extLst>
          </p:nvPr>
        </p:nvGraphicFramePr>
        <p:xfrm>
          <a:off x="6347339" y="5180915"/>
          <a:ext cx="3166517" cy="1219200"/>
        </p:xfrm>
        <a:graphic>
          <a:graphicData uri="http://schemas.openxmlformats.org/drawingml/2006/table">
            <a:tbl>
              <a:tblPr firstRow="1" bandRow="1">
                <a:tableStyleId>{F5AB1C69-6EDB-4FF4-983F-18BD219EF322}</a:tableStyleId>
              </a:tblPr>
              <a:tblGrid>
                <a:gridCol w="961958">
                  <a:extLst>
                    <a:ext uri="{9D8B030D-6E8A-4147-A177-3AD203B41FA5}">
                      <a16:colId xmlns:a16="http://schemas.microsoft.com/office/drawing/2014/main" val="2326760214"/>
                    </a:ext>
                  </a:extLst>
                </a:gridCol>
                <a:gridCol w="1231597">
                  <a:extLst>
                    <a:ext uri="{9D8B030D-6E8A-4147-A177-3AD203B41FA5}">
                      <a16:colId xmlns:a16="http://schemas.microsoft.com/office/drawing/2014/main" val="7705304"/>
                    </a:ext>
                  </a:extLst>
                </a:gridCol>
                <a:gridCol w="972962">
                  <a:extLst>
                    <a:ext uri="{9D8B030D-6E8A-4147-A177-3AD203B41FA5}">
                      <a16:colId xmlns:a16="http://schemas.microsoft.com/office/drawing/2014/main" val="3934590803"/>
                    </a:ext>
                  </a:extLst>
                </a:gridCol>
              </a:tblGrid>
              <a:tr h="290127">
                <a:tc>
                  <a:txBody>
                    <a:bodyPr/>
                    <a:lstStyle/>
                    <a:p>
                      <a:r>
                        <a:rPr lang="en-US" sz="1400" dirty="0">
                          <a:solidFill>
                            <a:schemeClr val="bg1">
                              <a:lumMod val="75000"/>
                            </a:schemeClr>
                          </a:solidFill>
                        </a:rPr>
                        <a:t>species</a:t>
                      </a:r>
                    </a:p>
                  </a:txBody>
                  <a:tcPr>
                    <a:solidFill>
                      <a:schemeClr val="bg1">
                        <a:lumMod val="95000"/>
                      </a:schemeClr>
                    </a:solidFill>
                  </a:tcPr>
                </a:tc>
                <a:tc>
                  <a:txBody>
                    <a:bodyPr/>
                    <a:lstStyle/>
                    <a:p>
                      <a:r>
                        <a:rPr lang="en-US" sz="1400" dirty="0">
                          <a:solidFill>
                            <a:schemeClr val="bg1">
                              <a:lumMod val="75000"/>
                            </a:schemeClr>
                          </a:solidFill>
                        </a:rPr>
                        <a:t>height.cm</a:t>
                      </a:r>
                    </a:p>
                  </a:txBody>
                  <a:tcPr>
                    <a:solidFill>
                      <a:schemeClr val="bg1">
                        <a:lumMod val="95000"/>
                      </a:schemeClr>
                    </a:solidFill>
                  </a:tcPr>
                </a:tc>
                <a:tc>
                  <a:txBody>
                    <a:bodyPr/>
                    <a:lstStyle/>
                    <a:p>
                      <a:r>
                        <a:rPr lang="en-US" sz="1400" dirty="0">
                          <a:solidFill>
                            <a:schemeClr val="bg1">
                              <a:lumMod val="75000"/>
                            </a:schemeClr>
                          </a:solidFill>
                        </a:rPr>
                        <a:t>height.in</a:t>
                      </a:r>
                    </a:p>
                  </a:txBody>
                  <a:tcPr>
                    <a:solidFill>
                      <a:schemeClr val="bg1">
                        <a:lumMod val="95000"/>
                      </a:schemeClr>
                    </a:solidFill>
                  </a:tcPr>
                </a:tc>
                <a:extLst>
                  <a:ext uri="{0D108BD9-81ED-4DB2-BD59-A6C34878D82A}">
                    <a16:rowId xmlns:a16="http://schemas.microsoft.com/office/drawing/2014/main" val="1222777425"/>
                  </a:ext>
                </a:extLst>
              </a:tr>
              <a:tr h="290127">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150</a:t>
                      </a:r>
                    </a:p>
                  </a:txBody>
                  <a:tcPr>
                    <a:solidFill>
                      <a:schemeClr val="bg1">
                        <a:lumMod val="95000"/>
                      </a:schemeClr>
                    </a:solidFill>
                  </a:tcPr>
                </a:tc>
                <a:tc>
                  <a:txBody>
                    <a:bodyPr/>
                    <a:lstStyle/>
                    <a:p>
                      <a:r>
                        <a:rPr lang="en-US" sz="1400" dirty="0">
                          <a:solidFill>
                            <a:schemeClr val="bg1">
                              <a:lumMod val="75000"/>
                            </a:schemeClr>
                          </a:solidFill>
                        </a:rPr>
                        <a:t>59</a:t>
                      </a:r>
                    </a:p>
                  </a:txBody>
                  <a:tcPr>
                    <a:solidFill>
                      <a:schemeClr val="bg1">
                        <a:lumMod val="95000"/>
                      </a:schemeClr>
                    </a:solidFill>
                  </a:tcPr>
                </a:tc>
                <a:extLst>
                  <a:ext uri="{0D108BD9-81ED-4DB2-BD59-A6C34878D82A}">
                    <a16:rowId xmlns:a16="http://schemas.microsoft.com/office/drawing/2014/main" val="821424310"/>
                  </a:ext>
                </a:extLst>
              </a:tr>
              <a:tr h="290127">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172</a:t>
                      </a:r>
                    </a:p>
                  </a:txBody>
                  <a:tcPr>
                    <a:solidFill>
                      <a:schemeClr val="bg1">
                        <a:lumMod val="95000"/>
                      </a:schemeClr>
                    </a:solidFill>
                  </a:tcPr>
                </a:tc>
                <a:tc>
                  <a:txBody>
                    <a:bodyPr/>
                    <a:lstStyle/>
                    <a:p>
                      <a:r>
                        <a:rPr lang="en-US" sz="1400" dirty="0">
                          <a:solidFill>
                            <a:schemeClr val="bg1">
                              <a:lumMod val="75000"/>
                            </a:schemeClr>
                          </a:solidFill>
                        </a:rPr>
                        <a:t>68</a:t>
                      </a:r>
                    </a:p>
                  </a:txBody>
                  <a:tcPr>
                    <a:solidFill>
                      <a:schemeClr val="bg1">
                        <a:lumMod val="95000"/>
                      </a:schemeClr>
                    </a:solidFill>
                  </a:tcPr>
                </a:tc>
                <a:extLst>
                  <a:ext uri="{0D108BD9-81ED-4DB2-BD59-A6C34878D82A}">
                    <a16:rowId xmlns:a16="http://schemas.microsoft.com/office/drawing/2014/main" val="3264078335"/>
                  </a:ext>
                </a:extLst>
              </a:tr>
              <a:tr h="290127">
                <a:tc>
                  <a:txBody>
                    <a:bodyPr/>
                    <a:lstStyle/>
                    <a:p>
                      <a:r>
                        <a:rPr lang="en-US" sz="1400" dirty="0">
                          <a:solidFill>
                            <a:schemeClr val="bg1">
                              <a:lumMod val="75000"/>
                            </a:schemeClr>
                          </a:solidFill>
                        </a:rPr>
                        <a:t>Human</a:t>
                      </a:r>
                    </a:p>
                  </a:txBody>
                  <a:tcPr>
                    <a:solidFill>
                      <a:schemeClr val="bg1">
                        <a:lumMod val="95000"/>
                      </a:schemeClr>
                    </a:solidFill>
                  </a:tcPr>
                </a:tc>
                <a:tc>
                  <a:txBody>
                    <a:bodyPr/>
                    <a:lstStyle/>
                    <a:p>
                      <a:r>
                        <a:rPr lang="en-US" sz="1400" dirty="0">
                          <a:solidFill>
                            <a:schemeClr val="bg1">
                              <a:lumMod val="75000"/>
                            </a:schemeClr>
                          </a:solidFill>
                        </a:rPr>
                        <a:t>202</a:t>
                      </a:r>
                    </a:p>
                  </a:txBody>
                  <a:tcPr>
                    <a:solidFill>
                      <a:schemeClr val="bg1">
                        <a:lumMod val="95000"/>
                      </a:schemeClr>
                    </a:solidFill>
                  </a:tcPr>
                </a:tc>
                <a:tc>
                  <a:txBody>
                    <a:bodyPr/>
                    <a:lstStyle/>
                    <a:p>
                      <a:r>
                        <a:rPr lang="en-US" sz="1400" dirty="0">
                          <a:solidFill>
                            <a:schemeClr val="bg1">
                              <a:lumMod val="75000"/>
                            </a:schemeClr>
                          </a:solidFill>
                        </a:rPr>
                        <a:t>80</a:t>
                      </a:r>
                    </a:p>
                  </a:txBody>
                  <a:tcPr>
                    <a:solidFill>
                      <a:schemeClr val="bg1">
                        <a:lumMod val="95000"/>
                      </a:schemeClr>
                    </a:solidFill>
                  </a:tcPr>
                </a:tc>
                <a:extLst>
                  <a:ext uri="{0D108BD9-81ED-4DB2-BD59-A6C34878D82A}">
                    <a16:rowId xmlns:a16="http://schemas.microsoft.com/office/drawing/2014/main" val="988825842"/>
                  </a:ext>
                </a:extLst>
              </a:tr>
            </a:tbl>
          </a:graphicData>
        </a:graphic>
      </p:graphicFrame>
      <p:graphicFrame>
        <p:nvGraphicFramePr>
          <p:cNvPr id="20" name="Table 19">
            <a:extLst>
              <a:ext uri="{FF2B5EF4-FFF2-40B4-BE49-F238E27FC236}">
                <a16:creationId xmlns:a16="http://schemas.microsoft.com/office/drawing/2014/main" id="{F20C1AC3-4512-D74E-B625-1C1FDB95A8A0}"/>
              </a:ext>
            </a:extLst>
          </p:cNvPr>
          <p:cNvGraphicFramePr>
            <a:graphicFrameLocks noGrp="1"/>
          </p:cNvGraphicFramePr>
          <p:nvPr>
            <p:extLst>
              <p:ext uri="{D42A27DB-BD31-4B8C-83A1-F6EECF244321}">
                <p14:modId xmlns:p14="http://schemas.microsoft.com/office/powerpoint/2010/main" val="1557427005"/>
              </p:ext>
            </p:extLst>
          </p:nvPr>
        </p:nvGraphicFramePr>
        <p:xfrm>
          <a:off x="10128055" y="5496182"/>
          <a:ext cx="1321478" cy="700718"/>
        </p:xfrm>
        <a:graphic>
          <a:graphicData uri="http://schemas.openxmlformats.org/drawingml/2006/table">
            <a:tbl>
              <a:tblPr firstRow="1" bandRow="1">
                <a:tableStyleId>{21E4AEA4-8DFA-4A89-87EB-49C32662AFE0}</a:tableStyleId>
              </a:tblPr>
              <a:tblGrid>
                <a:gridCol w="1321478">
                  <a:extLst>
                    <a:ext uri="{9D8B030D-6E8A-4147-A177-3AD203B41FA5}">
                      <a16:colId xmlns:a16="http://schemas.microsoft.com/office/drawing/2014/main" val="445064660"/>
                    </a:ext>
                  </a:extLst>
                </a:gridCol>
              </a:tblGrid>
              <a:tr h="350359">
                <a:tc>
                  <a:txBody>
                    <a:bodyPr/>
                    <a:lstStyle/>
                    <a:p>
                      <a:r>
                        <a:rPr lang="en-US" sz="1400" dirty="0" err="1"/>
                        <a:t>max.height</a:t>
                      </a:r>
                      <a:endParaRPr lang="en-US" sz="1400" dirty="0"/>
                    </a:p>
                  </a:txBody>
                  <a:tcPr/>
                </a:tc>
                <a:extLst>
                  <a:ext uri="{0D108BD9-81ED-4DB2-BD59-A6C34878D82A}">
                    <a16:rowId xmlns:a16="http://schemas.microsoft.com/office/drawing/2014/main" val="3571046590"/>
                  </a:ext>
                </a:extLst>
              </a:tr>
              <a:tr h="350359">
                <a:tc>
                  <a:txBody>
                    <a:bodyPr/>
                    <a:lstStyle/>
                    <a:p>
                      <a:r>
                        <a:rPr lang="en-US" sz="1400" dirty="0"/>
                        <a:t>66</a:t>
                      </a:r>
                    </a:p>
                  </a:txBody>
                  <a:tcPr/>
                </a:tc>
                <a:extLst>
                  <a:ext uri="{0D108BD9-81ED-4DB2-BD59-A6C34878D82A}">
                    <a16:rowId xmlns:a16="http://schemas.microsoft.com/office/drawing/2014/main" val="3847016631"/>
                  </a:ext>
                </a:extLst>
              </a:tr>
            </a:tbl>
          </a:graphicData>
        </a:graphic>
      </p:graphicFrame>
      <p:cxnSp>
        <p:nvCxnSpPr>
          <p:cNvPr id="23" name="Straight Connector 22">
            <a:extLst>
              <a:ext uri="{FF2B5EF4-FFF2-40B4-BE49-F238E27FC236}">
                <a16:creationId xmlns:a16="http://schemas.microsoft.com/office/drawing/2014/main" id="{996AA80C-8C7A-7747-A88E-C0C617AF078F}"/>
              </a:ext>
            </a:extLst>
          </p:cNvPr>
          <p:cNvCxnSpPr/>
          <p:nvPr/>
        </p:nvCxnSpPr>
        <p:spPr>
          <a:xfrm>
            <a:off x="6096000" y="486888"/>
            <a:ext cx="0" cy="5913227"/>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4" name="Right Arrow 23">
            <a:extLst>
              <a:ext uri="{FF2B5EF4-FFF2-40B4-BE49-F238E27FC236}">
                <a16:creationId xmlns:a16="http://schemas.microsoft.com/office/drawing/2014/main" id="{D8E1CC26-500F-F44E-B222-ABE77F4B9465}"/>
              </a:ext>
            </a:extLst>
          </p:cNvPr>
          <p:cNvSpPr/>
          <p:nvPr/>
        </p:nvSpPr>
        <p:spPr>
          <a:xfrm>
            <a:off x="9682844" y="5707919"/>
            <a:ext cx="316814" cy="292623"/>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6EC6A730-B03D-9D4F-8317-65FD5152134C}"/>
              </a:ext>
            </a:extLst>
          </p:cNvPr>
          <p:cNvSpPr/>
          <p:nvPr/>
        </p:nvSpPr>
        <p:spPr>
          <a:xfrm rot="5400000">
            <a:off x="7907530" y="4856487"/>
            <a:ext cx="247480" cy="280682"/>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77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B16E4B43-2EF5-C14F-9768-D48B4D810815}"/>
              </a:ext>
            </a:extLst>
          </p:cNvPr>
          <p:cNvPicPr>
            <a:picLocks noChangeAspect="1"/>
          </p:cNvPicPr>
          <p:nvPr/>
        </p:nvPicPr>
        <p:blipFill>
          <a:blip r:embed="rId2">
            <a:extLst/>
          </a:blip>
          <a:stretch>
            <a:fillRect/>
          </a:stretch>
        </p:blipFill>
        <p:spPr>
          <a:xfrm>
            <a:off x="482930" y="2457933"/>
            <a:ext cx="2155889" cy="2155889"/>
          </a:xfrm>
          <a:prstGeom prst="rect">
            <a:avLst/>
          </a:prstGeom>
          <a:ln w="12700">
            <a:miter lim="400000"/>
          </a:ln>
        </p:spPr>
      </p:pic>
      <p:pic>
        <p:nvPicPr>
          <p:cNvPr id="8" name="Content Placeholder 4">
            <a:extLst>
              <a:ext uri="{FF2B5EF4-FFF2-40B4-BE49-F238E27FC236}">
                <a16:creationId xmlns:a16="http://schemas.microsoft.com/office/drawing/2014/main" id="{F027FDCA-9447-D94D-AA51-402A666D9F9E}"/>
              </a:ext>
            </a:extLst>
          </p:cNvPr>
          <p:cNvPicPr>
            <a:picLocks noChangeAspect="1"/>
          </p:cNvPicPr>
          <p:nvPr/>
        </p:nvPicPr>
        <p:blipFill>
          <a:blip r:embed="rId3"/>
          <a:stretch>
            <a:fillRect/>
          </a:stretch>
        </p:blipFill>
        <p:spPr>
          <a:xfrm>
            <a:off x="960066" y="1864526"/>
            <a:ext cx="1201615" cy="1392261"/>
          </a:xfrm>
          <a:prstGeom prst="rect">
            <a:avLst/>
          </a:prstGeom>
        </p:spPr>
      </p:pic>
      <p:sp>
        <p:nvSpPr>
          <p:cNvPr id="9" name="TextBox 8">
            <a:extLst>
              <a:ext uri="{FF2B5EF4-FFF2-40B4-BE49-F238E27FC236}">
                <a16:creationId xmlns:a16="http://schemas.microsoft.com/office/drawing/2014/main" id="{1DBE30BF-2D00-EE43-9ACC-7C08A27A8E76}"/>
              </a:ext>
            </a:extLst>
          </p:cNvPr>
          <p:cNvSpPr txBox="1"/>
          <p:nvPr/>
        </p:nvSpPr>
        <p:spPr>
          <a:xfrm>
            <a:off x="4191990" y="878774"/>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31464C6D-852A-B546-A384-FAA9FFEE5568}"/>
              </a:ext>
            </a:extLst>
          </p:cNvPr>
          <p:cNvSpPr txBox="1"/>
          <p:nvPr/>
        </p:nvSpPr>
        <p:spPr>
          <a:xfrm>
            <a:off x="2923082" y="2056458"/>
            <a:ext cx="8785988" cy="2862322"/>
          </a:xfrm>
          <a:prstGeom prst="rect">
            <a:avLst/>
          </a:prstGeom>
          <a:noFill/>
        </p:spPr>
        <p:txBody>
          <a:bodyPr wrap="square" rtlCol="0">
            <a:spAutoFit/>
          </a:bodyPr>
          <a:lstStyle/>
          <a:p>
            <a:r>
              <a:rPr lang="en-US" sz="3000" dirty="0"/>
              <a:t>We may not want to run multiple scripts to get aggregate values for different sub-groups in our data.</a:t>
            </a:r>
          </a:p>
          <a:p>
            <a:endParaRPr lang="en-US" sz="3000" dirty="0"/>
          </a:p>
          <a:p>
            <a:r>
              <a:rPr lang="en-US" sz="3000" dirty="0" err="1"/>
              <a:t>dplyr’s</a:t>
            </a:r>
            <a:r>
              <a:rPr lang="en-US" sz="3000" dirty="0"/>
              <a:t> </a:t>
            </a:r>
            <a:r>
              <a:rPr lang="en-US" sz="3000" dirty="0">
                <a:solidFill>
                  <a:schemeClr val="accent2"/>
                </a:solidFill>
              </a:rPr>
              <a:t>group_by() </a:t>
            </a:r>
            <a:r>
              <a:rPr lang="en-US" sz="3000" dirty="0"/>
              <a:t>command allows us to perform operations on rows that are grouped together by common attributes.</a:t>
            </a:r>
            <a:endParaRPr lang="en-US" dirty="0"/>
          </a:p>
        </p:txBody>
      </p:sp>
    </p:spTree>
    <p:extLst>
      <p:ext uri="{BB962C8B-B14F-4D97-AF65-F5344CB8AC3E}">
        <p14:creationId xmlns:p14="http://schemas.microsoft.com/office/powerpoint/2010/main" val="3032696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group_by() </a:t>
            </a:r>
            <a:r>
              <a:rPr lang="en-US" dirty="0"/>
              <a:t>establishes a grouping variable, so that </a:t>
            </a:r>
            <a:r>
              <a:rPr lang="en-US" dirty="0">
                <a:solidFill>
                  <a:schemeClr val="accent2"/>
                </a:solidFill>
              </a:rPr>
              <a:t>summarize() </a:t>
            </a:r>
            <a:r>
              <a:rPr lang="en-US" dirty="0"/>
              <a:t>can produce group-wise summaries</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sp>
        <p:nvSpPr>
          <p:cNvPr id="3" name="TextBox 2">
            <a:extLst>
              <a:ext uri="{FF2B5EF4-FFF2-40B4-BE49-F238E27FC236}">
                <a16:creationId xmlns:a16="http://schemas.microsoft.com/office/drawing/2014/main" id="{8C52D537-A65F-E94B-97B5-2B4EB164EC51}"/>
              </a:ext>
            </a:extLst>
          </p:cNvPr>
          <p:cNvSpPr txBox="1"/>
          <p:nvPr/>
        </p:nvSpPr>
        <p:spPr>
          <a:xfrm>
            <a:off x="1981200" y="1268928"/>
            <a:ext cx="8229600" cy="2031325"/>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bg2">
                    <a:lumMod val="75000"/>
                  </a:schemeClr>
                </a:solidFill>
                <a:latin typeface="Monaco" pitchFamily="2" charset="77"/>
              </a:rPr>
              <a:t>starwars%&gt;%</a:t>
            </a:r>
          </a:p>
          <a:p>
            <a:r>
              <a:rPr lang="en-US" dirty="0">
                <a:solidFill>
                  <a:schemeClr val="bg2">
                    <a:lumMod val="75000"/>
                  </a:schemeClr>
                </a:solidFill>
                <a:latin typeface="Monaco" pitchFamily="2" charset="77"/>
              </a:rPr>
              <a:t>	  select(species, height)%&gt;%</a:t>
            </a:r>
          </a:p>
          <a:p>
            <a:r>
              <a:rPr lang="en-US" i="1" dirty="0">
                <a:solidFill>
                  <a:schemeClr val="accent6">
                    <a:lumMod val="75000"/>
                  </a:schemeClr>
                </a:solidFill>
                <a:latin typeface="Monaco" pitchFamily="2" charset="77"/>
              </a:rPr>
              <a:t>	  #filter(species==“Human”)%&gt;%</a:t>
            </a:r>
          </a:p>
          <a:p>
            <a:r>
              <a:rPr lang="en-US" dirty="0">
                <a:solidFill>
                  <a:schemeClr val="bg2">
                    <a:lumMod val="75000"/>
                  </a:schemeClr>
                </a:solidFill>
                <a:latin typeface="Monaco" pitchFamily="2" charset="77"/>
              </a:rPr>
              <a:t>	  rename(“height.cm” = height)%&gt;%</a:t>
            </a:r>
          </a:p>
          <a:p>
            <a:r>
              <a:rPr lang="en-US" dirty="0">
                <a:solidFill>
                  <a:schemeClr val="accent1"/>
                </a:solidFill>
                <a:latin typeface="Monaco" pitchFamily="2" charset="77"/>
              </a:rPr>
              <a:t>	  </a:t>
            </a:r>
            <a:r>
              <a:rPr lang="en-US" dirty="0">
                <a:solidFill>
                  <a:schemeClr val="bg2">
                    <a:lumMod val="75000"/>
                  </a:schemeClr>
                </a:solidFill>
                <a:latin typeface="Monaco" pitchFamily="2" charset="77"/>
              </a:rPr>
              <a:t>mutate(height.in = height.cm/2.54)%&gt;%</a:t>
            </a:r>
          </a:p>
          <a:p>
            <a:r>
              <a:rPr lang="en-US" dirty="0">
                <a:solidFill>
                  <a:schemeClr val="accent1"/>
                </a:solidFill>
                <a:latin typeface="Monaco" pitchFamily="2" charset="77"/>
              </a:rPr>
              <a:t>	  group_by(species)%&gt;%</a:t>
            </a:r>
          </a:p>
          <a:p>
            <a:r>
              <a:rPr lang="en-US" dirty="0">
                <a:solidFill>
                  <a:schemeClr val="accent1"/>
                </a:solidFill>
                <a:latin typeface="Monaco" pitchFamily="2" charset="77"/>
              </a:rPr>
              <a:t>	  summarize(</a:t>
            </a:r>
            <a:r>
              <a:rPr lang="en-US" dirty="0" err="1">
                <a:solidFill>
                  <a:schemeClr val="accent1"/>
                </a:solidFill>
                <a:latin typeface="Monaco" pitchFamily="2" charset="77"/>
              </a:rPr>
              <a:t>max.height</a:t>
            </a:r>
            <a:r>
              <a:rPr lang="en-US" dirty="0">
                <a:solidFill>
                  <a:schemeClr val="accent1"/>
                </a:solidFill>
                <a:latin typeface="Monaco" pitchFamily="2" charset="77"/>
              </a:rPr>
              <a:t> = max(height.in, </a:t>
            </a:r>
            <a:r>
              <a:rPr lang="en-US" dirty="0" err="1">
                <a:solidFill>
                  <a:schemeClr val="accent1"/>
                </a:solidFill>
                <a:latin typeface="Monaco" pitchFamily="2" charset="77"/>
              </a:rPr>
              <a:t>na.rm</a:t>
            </a:r>
            <a:r>
              <a:rPr lang="en-US" dirty="0">
                <a:solidFill>
                  <a:schemeClr val="accent1"/>
                </a:solidFill>
                <a:latin typeface="Monaco" pitchFamily="2" charset="77"/>
              </a:rPr>
              <a:t>=TRUE))</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791483480"/>
              </p:ext>
            </p:extLst>
          </p:nvPr>
        </p:nvGraphicFramePr>
        <p:xfrm>
          <a:off x="316992" y="3431821"/>
          <a:ext cx="6270845" cy="21945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963549">
                  <a:extLst>
                    <a:ext uri="{9D8B030D-6E8A-4147-A177-3AD203B41FA5}">
                      <a16:colId xmlns:a16="http://schemas.microsoft.com/office/drawing/2014/main" val="2268051717"/>
                    </a:ext>
                  </a:extLst>
                </a:gridCol>
                <a:gridCol w="1254169">
                  <a:extLst>
                    <a:ext uri="{9D8B030D-6E8A-4147-A177-3AD203B41FA5}">
                      <a16:colId xmlns:a16="http://schemas.microsoft.com/office/drawing/2014/main" val="3424900753"/>
                    </a:ext>
                  </a:extLst>
                </a:gridCol>
              </a:tblGrid>
              <a:tr h="30480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mass</a:t>
                      </a:r>
                    </a:p>
                  </a:txBody>
                  <a:tcPr/>
                </a:tc>
                <a:tc>
                  <a:txBody>
                    <a:bodyPr/>
                    <a:lstStyle/>
                    <a:p>
                      <a:r>
                        <a:rPr lang="en-US" dirty="0"/>
                        <a:t>gender</a:t>
                      </a:r>
                    </a:p>
                  </a:txBody>
                  <a:tcPr/>
                </a:tc>
                <a:extLst>
                  <a:ext uri="{0D108BD9-81ED-4DB2-BD59-A6C34878D82A}">
                    <a16:rowId xmlns:a16="http://schemas.microsoft.com/office/drawing/2014/main" val="3336250746"/>
                  </a:ext>
                </a:extLst>
              </a:tr>
              <a:tr h="304800">
                <a:tc>
                  <a:txBody>
                    <a:bodyPr/>
                    <a:lstStyle/>
                    <a:p>
                      <a:r>
                        <a:rPr lang="en-US" sz="1800" u="none" strike="noStrike" kern="1200" dirty="0">
                          <a:effectLst/>
                        </a:rPr>
                        <a:t>Luke Skywalker</a:t>
                      </a:r>
                      <a:endParaRPr lang="en-US" dirty="0"/>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172</a:t>
                      </a:r>
                    </a:p>
                  </a:txBody>
                  <a:tcPr>
                    <a:solidFill>
                      <a:schemeClr val="accent2">
                        <a:lumMod val="20000"/>
                        <a:lumOff val="80000"/>
                      </a:schemeClr>
                    </a:solidFill>
                  </a:tcPr>
                </a:tc>
                <a:tc>
                  <a:txBody>
                    <a:bodyPr/>
                    <a:lstStyle/>
                    <a:p>
                      <a:r>
                        <a:rPr lang="en-US" dirty="0"/>
                        <a:t>77</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extLst>
                  <a:ext uri="{0D108BD9-81ED-4DB2-BD59-A6C34878D82A}">
                    <a16:rowId xmlns:a16="http://schemas.microsoft.com/office/drawing/2014/main" val="1867817819"/>
                  </a:ext>
                </a:extLst>
              </a:tr>
              <a:tr h="304800">
                <a:tc>
                  <a:txBody>
                    <a:bodyPr/>
                    <a:lstStyle/>
                    <a:p>
                      <a:r>
                        <a:rPr lang="en-US" dirty="0"/>
                        <a:t>Darth Vader</a:t>
                      </a:r>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202</a:t>
                      </a:r>
                    </a:p>
                  </a:txBody>
                  <a:tcPr>
                    <a:solidFill>
                      <a:schemeClr val="accent2">
                        <a:lumMod val="20000"/>
                        <a:lumOff val="80000"/>
                      </a:schemeClr>
                    </a:solidFill>
                  </a:tcPr>
                </a:tc>
                <a:tc>
                  <a:txBody>
                    <a:bodyPr/>
                    <a:lstStyle/>
                    <a:p>
                      <a:r>
                        <a:rPr lang="en-US" dirty="0"/>
                        <a:t>136</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extLst>
                  <a:ext uri="{0D108BD9-81ED-4DB2-BD59-A6C34878D82A}">
                    <a16:rowId xmlns:a16="http://schemas.microsoft.com/office/drawing/2014/main" val="2251774477"/>
                  </a:ext>
                </a:extLst>
              </a:tr>
              <a:tr h="304800">
                <a:tc>
                  <a:txBody>
                    <a:bodyPr/>
                    <a:lstStyle/>
                    <a:p>
                      <a:r>
                        <a:rPr lang="en-US" sz="1800" u="none" strike="noStrike" kern="1200" dirty="0">
                          <a:effectLst/>
                        </a:rPr>
                        <a:t>Leia Organa</a:t>
                      </a:r>
                      <a:endParaRPr lang="en-US" dirty="0"/>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150</a:t>
                      </a:r>
                    </a:p>
                  </a:txBody>
                  <a:tcPr>
                    <a:solidFill>
                      <a:schemeClr val="accent2">
                        <a:lumMod val="20000"/>
                        <a:lumOff val="80000"/>
                      </a:schemeClr>
                    </a:solidFill>
                  </a:tcPr>
                </a:tc>
                <a:tc>
                  <a:txBody>
                    <a:bodyPr/>
                    <a:lstStyle/>
                    <a:p>
                      <a:r>
                        <a:rPr lang="en-US" dirty="0"/>
                        <a:t>49</a:t>
                      </a:r>
                    </a:p>
                  </a:txBody>
                  <a:tcPr>
                    <a:solidFill>
                      <a:schemeClr val="accent2">
                        <a:lumMod val="20000"/>
                        <a:lumOff val="80000"/>
                      </a:schemeClr>
                    </a:solidFill>
                  </a:tcPr>
                </a:tc>
                <a:tc>
                  <a:txBody>
                    <a:bodyPr/>
                    <a:lstStyle/>
                    <a:p>
                      <a:r>
                        <a:rPr lang="en-US" dirty="0"/>
                        <a:t>female</a:t>
                      </a:r>
                      <a:endParaRPr lang="en-US" i="0"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1326713202"/>
                  </a:ext>
                </a:extLst>
              </a:tr>
              <a:tr h="304800">
                <a:tc>
                  <a:txBody>
                    <a:bodyPr/>
                    <a:lstStyle/>
                    <a:p>
                      <a:r>
                        <a:rPr lang="en-US" sz="1800" u="none" strike="noStrike" kern="1200" dirty="0">
                          <a:effectLst/>
                        </a:rPr>
                        <a:t>R2-D2</a:t>
                      </a:r>
                      <a:endParaRPr lang="en-US" dirty="0"/>
                    </a:p>
                  </a:txBody>
                  <a:tcPr>
                    <a:solidFill>
                      <a:schemeClr val="accent1">
                        <a:lumMod val="20000"/>
                        <a:lumOff val="80000"/>
                      </a:schemeClr>
                    </a:solidFill>
                  </a:tcPr>
                </a:tc>
                <a:tc>
                  <a:txBody>
                    <a:bodyPr/>
                    <a:lstStyle/>
                    <a:p>
                      <a:r>
                        <a:rPr lang="en-US" dirty="0"/>
                        <a:t>Droid</a:t>
                      </a:r>
                    </a:p>
                  </a:txBody>
                  <a:tcPr>
                    <a:solidFill>
                      <a:schemeClr val="accent1">
                        <a:lumMod val="60000"/>
                        <a:lumOff val="40000"/>
                      </a:schemeClr>
                    </a:solidFill>
                  </a:tcPr>
                </a:tc>
                <a:tc>
                  <a:txBody>
                    <a:bodyPr/>
                    <a:lstStyle/>
                    <a:p>
                      <a:r>
                        <a:rPr lang="en-US" dirty="0"/>
                        <a:t>96</a:t>
                      </a:r>
                    </a:p>
                  </a:txBody>
                  <a:tcPr>
                    <a:solidFill>
                      <a:schemeClr val="accent1">
                        <a:lumMod val="20000"/>
                        <a:lumOff val="80000"/>
                      </a:schemeClr>
                    </a:solidFill>
                  </a:tcPr>
                </a:tc>
                <a:tc>
                  <a:txBody>
                    <a:bodyPr/>
                    <a:lstStyle/>
                    <a:p>
                      <a:r>
                        <a:rPr lang="en-US" dirty="0"/>
                        <a:t>32</a:t>
                      </a:r>
                    </a:p>
                  </a:txBody>
                  <a:tcPr>
                    <a:solidFill>
                      <a:schemeClr val="accent1">
                        <a:lumMod val="20000"/>
                        <a:lumOff val="80000"/>
                      </a:schemeClr>
                    </a:solidFill>
                  </a:tcPr>
                </a:tc>
                <a:tc>
                  <a:txBody>
                    <a:bodyPr/>
                    <a:lstStyle/>
                    <a:p>
                      <a:r>
                        <a:rPr lang="en-US" dirty="0"/>
                        <a:t>NA</a:t>
                      </a:r>
                      <a:endParaRPr lang="en-US" i="1" dirty="0">
                        <a:solidFill>
                          <a:schemeClr val="bg2">
                            <a:lumMod val="50000"/>
                          </a:schemeClr>
                        </a:solidFill>
                      </a:endParaRPr>
                    </a:p>
                  </a:txBody>
                  <a:tcPr>
                    <a:solidFill>
                      <a:schemeClr val="accent1">
                        <a:lumMod val="20000"/>
                        <a:lumOff val="80000"/>
                      </a:schemeClr>
                    </a:solidFill>
                  </a:tcPr>
                </a:tc>
                <a:extLst>
                  <a:ext uri="{0D108BD9-81ED-4DB2-BD59-A6C34878D82A}">
                    <a16:rowId xmlns:a16="http://schemas.microsoft.com/office/drawing/2014/main" val="1917984425"/>
                  </a:ext>
                </a:extLst>
              </a:tr>
              <a:tr h="304800">
                <a:tc>
                  <a:txBody>
                    <a:bodyPr/>
                    <a:lstStyle/>
                    <a:p>
                      <a:r>
                        <a:rPr lang="en-US" sz="1800" u="none" strike="noStrike" kern="1200" dirty="0">
                          <a:effectLst/>
                        </a:rPr>
                        <a:t>C-3PO</a:t>
                      </a:r>
                      <a:endParaRPr lang="en-US" dirty="0"/>
                    </a:p>
                  </a:txBody>
                  <a:tcPr>
                    <a:solidFill>
                      <a:schemeClr val="accent1">
                        <a:lumMod val="20000"/>
                        <a:lumOff val="80000"/>
                      </a:schemeClr>
                    </a:solidFill>
                  </a:tcPr>
                </a:tc>
                <a:tc>
                  <a:txBody>
                    <a:bodyPr/>
                    <a:lstStyle/>
                    <a:p>
                      <a:r>
                        <a:rPr lang="en-US" dirty="0"/>
                        <a:t>Droid</a:t>
                      </a:r>
                    </a:p>
                  </a:txBody>
                  <a:tcPr>
                    <a:solidFill>
                      <a:schemeClr val="accent1">
                        <a:lumMod val="60000"/>
                        <a:lumOff val="40000"/>
                      </a:schemeClr>
                    </a:solidFill>
                  </a:tcPr>
                </a:tc>
                <a:tc>
                  <a:txBody>
                    <a:bodyPr/>
                    <a:lstStyle/>
                    <a:p>
                      <a:r>
                        <a:rPr lang="en-US" dirty="0"/>
                        <a:t>167</a:t>
                      </a:r>
                    </a:p>
                  </a:txBody>
                  <a:tcPr>
                    <a:solidFill>
                      <a:schemeClr val="accent1">
                        <a:lumMod val="20000"/>
                        <a:lumOff val="80000"/>
                      </a:schemeClr>
                    </a:solidFill>
                  </a:tcPr>
                </a:tc>
                <a:tc>
                  <a:txBody>
                    <a:bodyPr/>
                    <a:lstStyle/>
                    <a:p>
                      <a:r>
                        <a:rPr lang="en-US" dirty="0"/>
                        <a:t>75</a:t>
                      </a:r>
                    </a:p>
                  </a:txBody>
                  <a:tcPr>
                    <a:solidFill>
                      <a:schemeClr val="accent1">
                        <a:lumMod val="20000"/>
                        <a:lumOff val="80000"/>
                      </a:schemeClr>
                    </a:solidFill>
                  </a:tcPr>
                </a:tc>
                <a:tc>
                  <a:txBody>
                    <a:bodyPr/>
                    <a:lstStyle/>
                    <a:p>
                      <a:r>
                        <a:rPr lang="en-US" dirty="0"/>
                        <a:t>NA</a:t>
                      </a:r>
                      <a:endParaRPr lang="en-US" i="1" dirty="0">
                        <a:solidFill>
                          <a:schemeClr val="bg2">
                            <a:lumMod val="50000"/>
                          </a:schemeClr>
                        </a:solidFill>
                      </a:endParaRPr>
                    </a:p>
                  </a:txBody>
                  <a:tcPr>
                    <a:solidFill>
                      <a:schemeClr val="accent1">
                        <a:lumMod val="20000"/>
                        <a:lumOff val="80000"/>
                      </a:schemeClr>
                    </a:solidFill>
                  </a:tcPr>
                </a:tc>
                <a:extLst>
                  <a:ext uri="{0D108BD9-81ED-4DB2-BD59-A6C34878D82A}">
                    <a16:rowId xmlns:a16="http://schemas.microsoft.com/office/drawing/2014/main" val="2497741095"/>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4175100664"/>
              </p:ext>
            </p:extLst>
          </p:nvPr>
        </p:nvGraphicFramePr>
        <p:xfrm>
          <a:off x="8204584" y="3783197"/>
          <a:ext cx="2353639" cy="1097280"/>
        </p:xfrm>
        <a:graphic>
          <a:graphicData uri="http://schemas.openxmlformats.org/drawingml/2006/table">
            <a:tbl>
              <a:tblPr firstRow="1" bandRow="1">
                <a:tableStyleId>{F5AB1C69-6EDB-4FF4-983F-18BD219EF322}</a:tableStyleId>
              </a:tblPr>
              <a:tblGrid>
                <a:gridCol w="1032161">
                  <a:extLst>
                    <a:ext uri="{9D8B030D-6E8A-4147-A177-3AD203B41FA5}">
                      <a16:colId xmlns:a16="http://schemas.microsoft.com/office/drawing/2014/main" val="2326760214"/>
                    </a:ext>
                  </a:extLst>
                </a:gridCol>
                <a:gridCol w="1321478">
                  <a:extLst>
                    <a:ext uri="{9D8B030D-6E8A-4147-A177-3AD203B41FA5}">
                      <a16:colId xmlns:a16="http://schemas.microsoft.com/office/drawing/2014/main" val="7705304"/>
                    </a:ext>
                  </a:extLst>
                </a:gridCol>
              </a:tblGrid>
              <a:tr h="350359">
                <a:tc>
                  <a:txBody>
                    <a:bodyPr/>
                    <a:lstStyle/>
                    <a:p>
                      <a:r>
                        <a:rPr lang="en-US" dirty="0"/>
                        <a:t>species</a:t>
                      </a:r>
                    </a:p>
                  </a:txBody>
                  <a:tcPr/>
                </a:tc>
                <a:tc>
                  <a:txBody>
                    <a:bodyPr/>
                    <a:lstStyle/>
                    <a:p>
                      <a:r>
                        <a:rPr lang="en-US" dirty="0" err="1"/>
                        <a:t>max.height</a:t>
                      </a:r>
                      <a:endParaRPr lang="en-US" dirty="0"/>
                    </a:p>
                  </a:txBody>
                  <a:tcPr/>
                </a:tc>
                <a:extLst>
                  <a:ext uri="{0D108BD9-81ED-4DB2-BD59-A6C34878D82A}">
                    <a16:rowId xmlns:a16="http://schemas.microsoft.com/office/drawing/2014/main" val="1222777425"/>
                  </a:ext>
                </a:extLst>
              </a:tr>
              <a:tr h="350359">
                <a:tc>
                  <a:txBody>
                    <a:bodyPr/>
                    <a:lstStyle/>
                    <a:p>
                      <a:r>
                        <a:rPr lang="en-US" dirty="0"/>
                        <a:t>Human</a:t>
                      </a:r>
                    </a:p>
                  </a:txBody>
                  <a:tcPr>
                    <a:solidFill>
                      <a:schemeClr val="accent2">
                        <a:lumMod val="20000"/>
                        <a:lumOff val="80000"/>
                      </a:schemeClr>
                    </a:solidFill>
                  </a:tcPr>
                </a:tc>
                <a:tc>
                  <a:txBody>
                    <a:bodyPr/>
                    <a:lstStyle/>
                    <a:p>
                      <a:r>
                        <a:rPr lang="en-US" dirty="0"/>
                        <a:t>202</a:t>
                      </a:r>
                    </a:p>
                  </a:txBody>
                  <a:tcPr>
                    <a:solidFill>
                      <a:schemeClr val="accent2">
                        <a:lumMod val="20000"/>
                        <a:lumOff val="80000"/>
                      </a:schemeClr>
                    </a:solidFill>
                  </a:tcPr>
                </a:tc>
                <a:extLst>
                  <a:ext uri="{0D108BD9-81ED-4DB2-BD59-A6C34878D82A}">
                    <a16:rowId xmlns:a16="http://schemas.microsoft.com/office/drawing/2014/main" val="821424310"/>
                  </a:ext>
                </a:extLst>
              </a:tr>
              <a:tr h="350359">
                <a:tc>
                  <a:txBody>
                    <a:bodyPr/>
                    <a:lstStyle/>
                    <a:p>
                      <a:r>
                        <a:rPr lang="en-US" dirty="0"/>
                        <a:t>Droid</a:t>
                      </a:r>
                    </a:p>
                  </a:txBody>
                  <a:tcPr>
                    <a:solidFill>
                      <a:schemeClr val="accent1">
                        <a:lumMod val="20000"/>
                        <a:lumOff val="80000"/>
                      </a:schemeClr>
                    </a:solidFill>
                  </a:tcPr>
                </a:tc>
                <a:tc>
                  <a:txBody>
                    <a:bodyPr/>
                    <a:lstStyle/>
                    <a:p>
                      <a:r>
                        <a:rPr lang="en-US" dirty="0"/>
                        <a:t>167</a:t>
                      </a:r>
                    </a:p>
                  </a:txBody>
                  <a:tcPr>
                    <a:solidFill>
                      <a:schemeClr val="accent1">
                        <a:lumMod val="20000"/>
                        <a:lumOff val="80000"/>
                      </a:schemeClr>
                    </a:solidFill>
                  </a:tcPr>
                </a:tc>
                <a:extLst>
                  <a:ext uri="{0D108BD9-81ED-4DB2-BD59-A6C34878D82A}">
                    <a16:rowId xmlns:a16="http://schemas.microsoft.com/office/drawing/2014/main" val="3264078335"/>
                  </a:ext>
                </a:extLst>
              </a:tr>
            </a:tbl>
          </a:graphicData>
        </a:graphic>
      </p:graphicFrame>
      <p:sp>
        <p:nvSpPr>
          <p:cNvPr id="8" name="Right Arrow 7">
            <a:extLst>
              <a:ext uri="{FF2B5EF4-FFF2-40B4-BE49-F238E27FC236}">
                <a16:creationId xmlns:a16="http://schemas.microsoft.com/office/drawing/2014/main" id="{E41C1A62-8872-6746-892D-A7F3D2EE605F}"/>
              </a:ext>
            </a:extLst>
          </p:cNvPr>
          <p:cNvSpPr/>
          <p:nvPr/>
        </p:nvSpPr>
        <p:spPr>
          <a:xfrm>
            <a:off x="7069639" y="4008672"/>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1764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group_by() </a:t>
            </a:r>
            <a:r>
              <a:rPr lang="en-US" dirty="0"/>
              <a:t>can be used to establish multiple grouping variables</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sp>
        <p:nvSpPr>
          <p:cNvPr id="3" name="TextBox 2">
            <a:extLst>
              <a:ext uri="{FF2B5EF4-FFF2-40B4-BE49-F238E27FC236}">
                <a16:creationId xmlns:a16="http://schemas.microsoft.com/office/drawing/2014/main" id="{8C52D537-A65F-E94B-97B5-2B4EB164EC51}"/>
              </a:ext>
            </a:extLst>
          </p:cNvPr>
          <p:cNvSpPr txBox="1"/>
          <p:nvPr/>
        </p:nvSpPr>
        <p:spPr>
          <a:xfrm>
            <a:off x="2078182" y="1344476"/>
            <a:ext cx="8229600" cy="1754326"/>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bg2">
                    <a:lumMod val="75000"/>
                  </a:schemeClr>
                </a:solidFill>
                <a:latin typeface="Monaco" pitchFamily="2" charset="77"/>
              </a:rPr>
              <a:t>starwars%&gt;%</a:t>
            </a:r>
          </a:p>
          <a:p>
            <a:r>
              <a:rPr lang="en-US" dirty="0">
                <a:solidFill>
                  <a:schemeClr val="bg2">
                    <a:lumMod val="75000"/>
                  </a:schemeClr>
                </a:solidFill>
                <a:latin typeface="Monaco" pitchFamily="2" charset="77"/>
              </a:rPr>
              <a:t>	  select(species, height)%&gt;%</a:t>
            </a:r>
          </a:p>
          <a:p>
            <a:r>
              <a:rPr lang="en-US" dirty="0">
                <a:solidFill>
                  <a:schemeClr val="bg2">
                    <a:lumMod val="75000"/>
                  </a:schemeClr>
                </a:solidFill>
                <a:latin typeface="Monaco" pitchFamily="2" charset="77"/>
              </a:rPr>
              <a:t>	  rename(“height.cm” = height)%&gt;%</a:t>
            </a:r>
          </a:p>
          <a:p>
            <a:r>
              <a:rPr lang="en-US" dirty="0">
                <a:solidFill>
                  <a:schemeClr val="accent1"/>
                </a:solidFill>
                <a:latin typeface="Monaco" pitchFamily="2" charset="77"/>
              </a:rPr>
              <a:t>	  </a:t>
            </a:r>
            <a:r>
              <a:rPr lang="en-US" dirty="0">
                <a:solidFill>
                  <a:schemeClr val="bg2">
                    <a:lumMod val="75000"/>
                  </a:schemeClr>
                </a:solidFill>
                <a:latin typeface="Monaco" pitchFamily="2" charset="77"/>
              </a:rPr>
              <a:t>mutate(height.in = height.cm/2.54)%&gt;%</a:t>
            </a:r>
          </a:p>
          <a:p>
            <a:r>
              <a:rPr lang="en-US" dirty="0">
                <a:solidFill>
                  <a:schemeClr val="accent1"/>
                </a:solidFill>
                <a:latin typeface="Monaco" pitchFamily="2" charset="77"/>
              </a:rPr>
              <a:t>	  group_by(species, gender)%&gt;%</a:t>
            </a:r>
          </a:p>
          <a:p>
            <a:r>
              <a:rPr lang="en-US" dirty="0">
                <a:solidFill>
                  <a:schemeClr val="accent1"/>
                </a:solidFill>
                <a:latin typeface="Monaco" pitchFamily="2" charset="77"/>
              </a:rPr>
              <a:t>	  summarize(</a:t>
            </a:r>
            <a:r>
              <a:rPr lang="en-US" dirty="0" err="1">
                <a:solidFill>
                  <a:schemeClr val="accent1"/>
                </a:solidFill>
                <a:latin typeface="Monaco" pitchFamily="2" charset="77"/>
              </a:rPr>
              <a:t>max.height</a:t>
            </a:r>
            <a:r>
              <a:rPr lang="en-US" dirty="0">
                <a:solidFill>
                  <a:schemeClr val="accent1"/>
                </a:solidFill>
                <a:latin typeface="Monaco" pitchFamily="2" charset="77"/>
              </a:rPr>
              <a:t> = max(height.in, </a:t>
            </a:r>
            <a:r>
              <a:rPr lang="en-US" dirty="0" err="1">
                <a:solidFill>
                  <a:schemeClr val="accent1"/>
                </a:solidFill>
                <a:latin typeface="Monaco" pitchFamily="2" charset="77"/>
              </a:rPr>
              <a:t>na.rm</a:t>
            </a:r>
            <a:r>
              <a:rPr lang="en-US" dirty="0">
                <a:solidFill>
                  <a:schemeClr val="accent1"/>
                </a:solidFill>
                <a:latin typeface="Monaco" pitchFamily="2" charset="77"/>
              </a:rPr>
              <a:t>=TRUE))</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40203969"/>
              </p:ext>
            </p:extLst>
          </p:nvPr>
        </p:nvGraphicFramePr>
        <p:xfrm>
          <a:off x="316992" y="3431821"/>
          <a:ext cx="6270845" cy="21945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963549">
                  <a:extLst>
                    <a:ext uri="{9D8B030D-6E8A-4147-A177-3AD203B41FA5}">
                      <a16:colId xmlns:a16="http://schemas.microsoft.com/office/drawing/2014/main" val="2268051717"/>
                    </a:ext>
                  </a:extLst>
                </a:gridCol>
                <a:gridCol w="1254169">
                  <a:extLst>
                    <a:ext uri="{9D8B030D-6E8A-4147-A177-3AD203B41FA5}">
                      <a16:colId xmlns:a16="http://schemas.microsoft.com/office/drawing/2014/main" val="3424900753"/>
                    </a:ext>
                  </a:extLst>
                </a:gridCol>
              </a:tblGrid>
              <a:tr h="30480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mass</a:t>
                      </a:r>
                    </a:p>
                  </a:txBody>
                  <a:tcPr/>
                </a:tc>
                <a:tc>
                  <a:txBody>
                    <a:bodyPr/>
                    <a:lstStyle/>
                    <a:p>
                      <a:r>
                        <a:rPr lang="en-US" dirty="0"/>
                        <a:t>gender</a:t>
                      </a:r>
                    </a:p>
                  </a:txBody>
                  <a:tcPr/>
                </a:tc>
                <a:extLst>
                  <a:ext uri="{0D108BD9-81ED-4DB2-BD59-A6C34878D82A}">
                    <a16:rowId xmlns:a16="http://schemas.microsoft.com/office/drawing/2014/main" val="3336250746"/>
                  </a:ext>
                </a:extLst>
              </a:tr>
              <a:tr h="304800">
                <a:tc>
                  <a:txBody>
                    <a:bodyPr/>
                    <a:lstStyle/>
                    <a:p>
                      <a:r>
                        <a:rPr lang="en-US" sz="1800" u="none" strike="noStrike" kern="1200" dirty="0">
                          <a:effectLst/>
                        </a:rPr>
                        <a:t>Luke Skywalker</a:t>
                      </a:r>
                      <a:endParaRPr lang="en-US" dirty="0"/>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172</a:t>
                      </a:r>
                    </a:p>
                  </a:txBody>
                  <a:tcPr>
                    <a:solidFill>
                      <a:schemeClr val="accent2">
                        <a:lumMod val="20000"/>
                        <a:lumOff val="80000"/>
                      </a:schemeClr>
                    </a:solidFill>
                  </a:tcPr>
                </a:tc>
                <a:tc>
                  <a:txBody>
                    <a:bodyPr/>
                    <a:lstStyle/>
                    <a:p>
                      <a:r>
                        <a:rPr lang="en-US" dirty="0"/>
                        <a:t>77</a:t>
                      </a:r>
                    </a:p>
                  </a:txBody>
                  <a:tcPr>
                    <a:solidFill>
                      <a:schemeClr val="accent2">
                        <a:lumMod val="20000"/>
                        <a:lumOff val="80000"/>
                      </a:schemeClr>
                    </a:solidFill>
                  </a:tcPr>
                </a:tc>
                <a:tc>
                  <a:txBody>
                    <a:bodyPr/>
                    <a:lstStyle/>
                    <a:p>
                      <a:r>
                        <a:rPr lang="en-US" dirty="0"/>
                        <a:t>male</a:t>
                      </a:r>
                    </a:p>
                  </a:txBody>
                  <a:tcPr>
                    <a:solidFill>
                      <a:schemeClr val="accent2">
                        <a:lumMod val="60000"/>
                        <a:lumOff val="40000"/>
                      </a:schemeClr>
                    </a:solidFill>
                  </a:tcPr>
                </a:tc>
                <a:extLst>
                  <a:ext uri="{0D108BD9-81ED-4DB2-BD59-A6C34878D82A}">
                    <a16:rowId xmlns:a16="http://schemas.microsoft.com/office/drawing/2014/main" val="1867817819"/>
                  </a:ext>
                </a:extLst>
              </a:tr>
              <a:tr h="304800">
                <a:tc>
                  <a:txBody>
                    <a:bodyPr/>
                    <a:lstStyle/>
                    <a:p>
                      <a:r>
                        <a:rPr lang="en-US" dirty="0"/>
                        <a:t>Darth Vader</a:t>
                      </a:r>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202</a:t>
                      </a:r>
                    </a:p>
                  </a:txBody>
                  <a:tcPr>
                    <a:solidFill>
                      <a:schemeClr val="accent2">
                        <a:lumMod val="20000"/>
                        <a:lumOff val="80000"/>
                      </a:schemeClr>
                    </a:solidFill>
                  </a:tcPr>
                </a:tc>
                <a:tc>
                  <a:txBody>
                    <a:bodyPr/>
                    <a:lstStyle/>
                    <a:p>
                      <a:r>
                        <a:rPr lang="en-US" dirty="0"/>
                        <a:t>136</a:t>
                      </a:r>
                    </a:p>
                  </a:txBody>
                  <a:tcPr>
                    <a:solidFill>
                      <a:schemeClr val="accent2">
                        <a:lumMod val="20000"/>
                        <a:lumOff val="80000"/>
                      </a:schemeClr>
                    </a:solidFill>
                  </a:tcPr>
                </a:tc>
                <a:tc>
                  <a:txBody>
                    <a:bodyPr/>
                    <a:lstStyle/>
                    <a:p>
                      <a:r>
                        <a:rPr lang="en-US" dirty="0"/>
                        <a:t>male</a:t>
                      </a:r>
                    </a:p>
                  </a:txBody>
                  <a:tcPr>
                    <a:solidFill>
                      <a:schemeClr val="accent2">
                        <a:lumMod val="60000"/>
                        <a:lumOff val="40000"/>
                      </a:schemeClr>
                    </a:solidFill>
                  </a:tcPr>
                </a:tc>
                <a:extLst>
                  <a:ext uri="{0D108BD9-81ED-4DB2-BD59-A6C34878D82A}">
                    <a16:rowId xmlns:a16="http://schemas.microsoft.com/office/drawing/2014/main" val="2251774477"/>
                  </a:ext>
                </a:extLst>
              </a:tr>
              <a:tr h="304800">
                <a:tc>
                  <a:txBody>
                    <a:bodyPr/>
                    <a:lstStyle/>
                    <a:p>
                      <a:r>
                        <a:rPr lang="en-US" sz="1800" u="none" strike="noStrike" kern="1200" dirty="0">
                          <a:effectLst/>
                        </a:rPr>
                        <a:t>Leia Organa</a:t>
                      </a:r>
                      <a:endParaRPr lang="en-US" dirty="0"/>
                    </a:p>
                  </a:txBody>
                  <a:tcPr>
                    <a:solidFill>
                      <a:schemeClr val="accent6">
                        <a:lumMod val="20000"/>
                        <a:lumOff val="80000"/>
                      </a:schemeClr>
                    </a:solidFill>
                  </a:tcPr>
                </a:tc>
                <a:tc>
                  <a:txBody>
                    <a:bodyPr/>
                    <a:lstStyle/>
                    <a:p>
                      <a:r>
                        <a:rPr lang="en-US" dirty="0"/>
                        <a:t>Human</a:t>
                      </a:r>
                    </a:p>
                  </a:txBody>
                  <a:tcPr>
                    <a:solidFill>
                      <a:schemeClr val="accent6">
                        <a:lumMod val="60000"/>
                        <a:lumOff val="40000"/>
                      </a:schemeClr>
                    </a:solidFill>
                  </a:tcPr>
                </a:tc>
                <a:tc>
                  <a:txBody>
                    <a:bodyPr/>
                    <a:lstStyle/>
                    <a:p>
                      <a:r>
                        <a:rPr lang="en-US" dirty="0"/>
                        <a:t>150</a:t>
                      </a:r>
                    </a:p>
                  </a:txBody>
                  <a:tcPr>
                    <a:solidFill>
                      <a:schemeClr val="accent6">
                        <a:lumMod val="20000"/>
                        <a:lumOff val="80000"/>
                      </a:schemeClr>
                    </a:solidFill>
                  </a:tcPr>
                </a:tc>
                <a:tc>
                  <a:txBody>
                    <a:bodyPr/>
                    <a:lstStyle/>
                    <a:p>
                      <a:r>
                        <a:rPr lang="en-US" dirty="0"/>
                        <a:t>49</a:t>
                      </a:r>
                    </a:p>
                  </a:txBody>
                  <a:tcPr>
                    <a:solidFill>
                      <a:schemeClr val="accent6">
                        <a:lumMod val="20000"/>
                        <a:lumOff val="80000"/>
                      </a:schemeClr>
                    </a:solidFill>
                  </a:tcPr>
                </a:tc>
                <a:tc>
                  <a:txBody>
                    <a:bodyPr/>
                    <a:lstStyle/>
                    <a:p>
                      <a:r>
                        <a:rPr lang="en-US" dirty="0"/>
                        <a:t>female</a:t>
                      </a:r>
                      <a:endParaRPr lang="en-US" i="0" dirty="0">
                        <a:solidFill>
                          <a:schemeClr val="tx1"/>
                        </a:solidFill>
                      </a:endParaRPr>
                    </a:p>
                  </a:txBody>
                  <a:tcPr>
                    <a:solidFill>
                      <a:schemeClr val="accent6">
                        <a:lumMod val="60000"/>
                        <a:lumOff val="40000"/>
                      </a:schemeClr>
                    </a:solidFill>
                  </a:tcPr>
                </a:tc>
                <a:extLst>
                  <a:ext uri="{0D108BD9-81ED-4DB2-BD59-A6C34878D82A}">
                    <a16:rowId xmlns:a16="http://schemas.microsoft.com/office/drawing/2014/main" val="1326713202"/>
                  </a:ext>
                </a:extLst>
              </a:tr>
              <a:tr h="304800">
                <a:tc>
                  <a:txBody>
                    <a:bodyPr/>
                    <a:lstStyle/>
                    <a:p>
                      <a:r>
                        <a:rPr lang="en-US" sz="1800" u="none" strike="noStrike" kern="1200" dirty="0">
                          <a:effectLst/>
                        </a:rPr>
                        <a:t>R2-D2</a:t>
                      </a:r>
                      <a:endParaRPr lang="en-US" dirty="0"/>
                    </a:p>
                  </a:txBody>
                  <a:tcPr>
                    <a:solidFill>
                      <a:schemeClr val="accent1">
                        <a:lumMod val="20000"/>
                        <a:lumOff val="80000"/>
                      </a:schemeClr>
                    </a:solidFill>
                  </a:tcPr>
                </a:tc>
                <a:tc>
                  <a:txBody>
                    <a:bodyPr/>
                    <a:lstStyle/>
                    <a:p>
                      <a:r>
                        <a:rPr lang="en-US" dirty="0"/>
                        <a:t>Droid</a:t>
                      </a:r>
                    </a:p>
                  </a:txBody>
                  <a:tcPr>
                    <a:solidFill>
                      <a:schemeClr val="accent1">
                        <a:lumMod val="60000"/>
                        <a:lumOff val="40000"/>
                      </a:schemeClr>
                    </a:solidFill>
                  </a:tcPr>
                </a:tc>
                <a:tc>
                  <a:txBody>
                    <a:bodyPr/>
                    <a:lstStyle/>
                    <a:p>
                      <a:r>
                        <a:rPr lang="en-US" dirty="0"/>
                        <a:t>96</a:t>
                      </a:r>
                    </a:p>
                  </a:txBody>
                  <a:tcPr>
                    <a:solidFill>
                      <a:schemeClr val="accent1">
                        <a:lumMod val="20000"/>
                        <a:lumOff val="80000"/>
                      </a:schemeClr>
                    </a:solidFill>
                  </a:tcPr>
                </a:tc>
                <a:tc>
                  <a:txBody>
                    <a:bodyPr/>
                    <a:lstStyle/>
                    <a:p>
                      <a:r>
                        <a:rPr lang="en-US" dirty="0"/>
                        <a:t>32</a:t>
                      </a:r>
                    </a:p>
                  </a:txBody>
                  <a:tcPr>
                    <a:solidFill>
                      <a:schemeClr val="accent1">
                        <a:lumMod val="20000"/>
                        <a:lumOff val="80000"/>
                      </a:schemeClr>
                    </a:solidFill>
                  </a:tcPr>
                </a:tc>
                <a:tc>
                  <a:txBody>
                    <a:bodyPr/>
                    <a:lstStyle/>
                    <a:p>
                      <a:r>
                        <a:rPr lang="en-US" dirty="0"/>
                        <a:t>NA</a:t>
                      </a:r>
                      <a:endParaRPr lang="en-US" i="1" dirty="0">
                        <a:solidFill>
                          <a:schemeClr val="bg2">
                            <a:lumMod val="50000"/>
                          </a:schemeClr>
                        </a:solidFill>
                      </a:endParaRPr>
                    </a:p>
                  </a:txBody>
                  <a:tcPr>
                    <a:solidFill>
                      <a:schemeClr val="accent1">
                        <a:lumMod val="60000"/>
                        <a:lumOff val="40000"/>
                      </a:schemeClr>
                    </a:solidFill>
                  </a:tcPr>
                </a:tc>
                <a:extLst>
                  <a:ext uri="{0D108BD9-81ED-4DB2-BD59-A6C34878D82A}">
                    <a16:rowId xmlns:a16="http://schemas.microsoft.com/office/drawing/2014/main" val="1917984425"/>
                  </a:ext>
                </a:extLst>
              </a:tr>
              <a:tr h="304800">
                <a:tc>
                  <a:txBody>
                    <a:bodyPr/>
                    <a:lstStyle/>
                    <a:p>
                      <a:r>
                        <a:rPr lang="en-US" sz="1800" u="none" strike="noStrike" kern="1200" dirty="0">
                          <a:effectLst/>
                        </a:rPr>
                        <a:t>C-3PO</a:t>
                      </a:r>
                      <a:endParaRPr lang="en-US" dirty="0"/>
                    </a:p>
                  </a:txBody>
                  <a:tcPr>
                    <a:solidFill>
                      <a:schemeClr val="accent1">
                        <a:lumMod val="20000"/>
                        <a:lumOff val="80000"/>
                      </a:schemeClr>
                    </a:solidFill>
                  </a:tcPr>
                </a:tc>
                <a:tc>
                  <a:txBody>
                    <a:bodyPr/>
                    <a:lstStyle/>
                    <a:p>
                      <a:r>
                        <a:rPr lang="en-US" dirty="0"/>
                        <a:t>Droid</a:t>
                      </a:r>
                    </a:p>
                  </a:txBody>
                  <a:tcPr>
                    <a:solidFill>
                      <a:schemeClr val="accent1">
                        <a:lumMod val="60000"/>
                        <a:lumOff val="40000"/>
                      </a:schemeClr>
                    </a:solidFill>
                  </a:tcPr>
                </a:tc>
                <a:tc>
                  <a:txBody>
                    <a:bodyPr/>
                    <a:lstStyle/>
                    <a:p>
                      <a:r>
                        <a:rPr lang="en-US" dirty="0"/>
                        <a:t>167</a:t>
                      </a:r>
                    </a:p>
                  </a:txBody>
                  <a:tcPr>
                    <a:solidFill>
                      <a:schemeClr val="accent1">
                        <a:lumMod val="20000"/>
                        <a:lumOff val="80000"/>
                      </a:schemeClr>
                    </a:solidFill>
                  </a:tcPr>
                </a:tc>
                <a:tc>
                  <a:txBody>
                    <a:bodyPr/>
                    <a:lstStyle/>
                    <a:p>
                      <a:r>
                        <a:rPr lang="en-US" dirty="0"/>
                        <a:t>75</a:t>
                      </a:r>
                    </a:p>
                  </a:txBody>
                  <a:tcPr>
                    <a:solidFill>
                      <a:schemeClr val="accent1">
                        <a:lumMod val="20000"/>
                        <a:lumOff val="80000"/>
                      </a:schemeClr>
                    </a:solidFill>
                  </a:tcPr>
                </a:tc>
                <a:tc>
                  <a:txBody>
                    <a:bodyPr/>
                    <a:lstStyle/>
                    <a:p>
                      <a:r>
                        <a:rPr lang="en-US" dirty="0"/>
                        <a:t>NA</a:t>
                      </a:r>
                      <a:endParaRPr lang="en-US" i="1" dirty="0">
                        <a:solidFill>
                          <a:schemeClr val="bg2">
                            <a:lumMod val="50000"/>
                          </a:schemeClr>
                        </a:solidFill>
                      </a:endParaRPr>
                    </a:p>
                  </a:txBody>
                  <a:tcPr>
                    <a:solidFill>
                      <a:schemeClr val="accent1">
                        <a:lumMod val="60000"/>
                        <a:lumOff val="40000"/>
                      </a:schemeClr>
                    </a:solidFill>
                  </a:tcPr>
                </a:tc>
                <a:extLst>
                  <a:ext uri="{0D108BD9-81ED-4DB2-BD59-A6C34878D82A}">
                    <a16:rowId xmlns:a16="http://schemas.microsoft.com/office/drawing/2014/main" val="2497741095"/>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4255833607"/>
              </p:ext>
            </p:extLst>
          </p:nvPr>
        </p:nvGraphicFramePr>
        <p:xfrm>
          <a:off x="7994721" y="3759199"/>
          <a:ext cx="3755882" cy="1463040"/>
        </p:xfrm>
        <a:graphic>
          <a:graphicData uri="http://schemas.openxmlformats.org/drawingml/2006/table">
            <a:tbl>
              <a:tblPr firstRow="1" bandRow="1">
                <a:tableStyleId>{F5AB1C69-6EDB-4FF4-983F-18BD219EF322}</a:tableStyleId>
              </a:tblPr>
              <a:tblGrid>
                <a:gridCol w="1054844">
                  <a:extLst>
                    <a:ext uri="{9D8B030D-6E8A-4147-A177-3AD203B41FA5}">
                      <a16:colId xmlns:a16="http://schemas.microsoft.com/office/drawing/2014/main" val="2326760214"/>
                    </a:ext>
                  </a:extLst>
                </a:gridCol>
                <a:gridCol w="1350519">
                  <a:extLst>
                    <a:ext uri="{9D8B030D-6E8A-4147-A177-3AD203B41FA5}">
                      <a16:colId xmlns:a16="http://schemas.microsoft.com/office/drawing/2014/main" val="2914876239"/>
                    </a:ext>
                  </a:extLst>
                </a:gridCol>
                <a:gridCol w="1350519">
                  <a:extLst>
                    <a:ext uri="{9D8B030D-6E8A-4147-A177-3AD203B41FA5}">
                      <a16:colId xmlns:a16="http://schemas.microsoft.com/office/drawing/2014/main" val="7705304"/>
                    </a:ext>
                  </a:extLst>
                </a:gridCol>
              </a:tblGrid>
              <a:tr h="350359">
                <a:tc>
                  <a:txBody>
                    <a:bodyPr/>
                    <a:lstStyle/>
                    <a:p>
                      <a:r>
                        <a:rPr lang="en-US" dirty="0"/>
                        <a:t>species</a:t>
                      </a:r>
                    </a:p>
                  </a:txBody>
                  <a:tcPr/>
                </a:tc>
                <a:tc>
                  <a:txBody>
                    <a:bodyPr/>
                    <a:lstStyle/>
                    <a:p>
                      <a:r>
                        <a:rPr lang="en-US" dirty="0"/>
                        <a:t>gender</a:t>
                      </a:r>
                    </a:p>
                  </a:txBody>
                  <a:tcPr/>
                </a:tc>
                <a:tc>
                  <a:txBody>
                    <a:bodyPr/>
                    <a:lstStyle/>
                    <a:p>
                      <a:r>
                        <a:rPr lang="en-US" dirty="0" err="1"/>
                        <a:t>max.height</a:t>
                      </a:r>
                      <a:endParaRPr lang="en-US" dirty="0"/>
                    </a:p>
                  </a:txBody>
                  <a:tcPr/>
                </a:tc>
                <a:extLst>
                  <a:ext uri="{0D108BD9-81ED-4DB2-BD59-A6C34878D82A}">
                    <a16:rowId xmlns:a16="http://schemas.microsoft.com/office/drawing/2014/main" val="1222777425"/>
                  </a:ext>
                </a:extLst>
              </a:tr>
              <a:tr h="350359">
                <a:tc>
                  <a:txBody>
                    <a:bodyPr/>
                    <a:lstStyle/>
                    <a:p>
                      <a:r>
                        <a:rPr lang="en-US" dirty="0"/>
                        <a:t>Human</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tc>
                  <a:txBody>
                    <a:bodyPr/>
                    <a:lstStyle/>
                    <a:p>
                      <a:r>
                        <a:rPr lang="en-US" dirty="0"/>
                        <a:t>202</a:t>
                      </a:r>
                    </a:p>
                  </a:txBody>
                  <a:tcPr>
                    <a:solidFill>
                      <a:schemeClr val="accent2">
                        <a:lumMod val="20000"/>
                        <a:lumOff val="80000"/>
                      </a:schemeClr>
                    </a:solidFill>
                  </a:tcPr>
                </a:tc>
                <a:extLst>
                  <a:ext uri="{0D108BD9-81ED-4DB2-BD59-A6C34878D82A}">
                    <a16:rowId xmlns:a16="http://schemas.microsoft.com/office/drawing/2014/main" val="821424310"/>
                  </a:ext>
                </a:extLst>
              </a:tr>
              <a:tr h="350359">
                <a:tc>
                  <a:txBody>
                    <a:bodyPr/>
                    <a:lstStyle/>
                    <a:p>
                      <a:r>
                        <a:rPr lang="en-US" dirty="0"/>
                        <a:t>Human</a:t>
                      </a:r>
                    </a:p>
                  </a:txBody>
                  <a:tcPr>
                    <a:solidFill>
                      <a:schemeClr val="accent6">
                        <a:lumMod val="20000"/>
                        <a:lumOff val="80000"/>
                      </a:schemeClr>
                    </a:solidFill>
                  </a:tcPr>
                </a:tc>
                <a:tc>
                  <a:txBody>
                    <a:bodyPr/>
                    <a:lstStyle/>
                    <a:p>
                      <a:r>
                        <a:rPr lang="en-US" dirty="0"/>
                        <a:t>female</a:t>
                      </a:r>
                    </a:p>
                  </a:txBody>
                  <a:tcPr>
                    <a:solidFill>
                      <a:schemeClr val="accent6">
                        <a:lumMod val="20000"/>
                        <a:lumOff val="80000"/>
                      </a:schemeClr>
                    </a:solidFill>
                  </a:tcPr>
                </a:tc>
                <a:tc>
                  <a:txBody>
                    <a:bodyPr/>
                    <a:lstStyle/>
                    <a:p>
                      <a:r>
                        <a:rPr lang="en-US" dirty="0"/>
                        <a:t>150</a:t>
                      </a:r>
                    </a:p>
                  </a:txBody>
                  <a:tcPr>
                    <a:solidFill>
                      <a:schemeClr val="accent6">
                        <a:lumMod val="20000"/>
                        <a:lumOff val="80000"/>
                      </a:schemeClr>
                    </a:solidFill>
                  </a:tcPr>
                </a:tc>
                <a:extLst>
                  <a:ext uri="{0D108BD9-81ED-4DB2-BD59-A6C34878D82A}">
                    <a16:rowId xmlns:a16="http://schemas.microsoft.com/office/drawing/2014/main" val="128028869"/>
                  </a:ext>
                </a:extLst>
              </a:tr>
              <a:tr h="350359">
                <a:tc>
                  <a:txBody>
                    <a:bodyPr/>
                    <a:lstStyle/>
                    <a:p>
                      <a:r>
                        <a:rPr lang="en-US" dirty="0"/>
                        <a:t>Droid</a:t>
                      </a:r>
                    </a:p>
                  </a:txBody>
                  <a:tcPr>
                    <a:solidFill>
                      <a:schemeClr val="accent1">
                        <a:lumMod val="20000"/>
                        <a:lumOff val="80000"/>
                      </a:schemeClr>
                    </a:solidFill>
                  </a:tcPr>
                </a:tc>
                <a:tc>
                  <a:txBody>
                    <a:bodyPr/>
                    <a:lstStyle/>
                    <a:p>
                      <a:r>
                        <a:rPr lang="en-US" dirty="0"/>
                        <a:t>NA</a:t>
                      </a:r>
                    </a:p>
                  </a:txBody>
                  <a:tcPr>
                    <a:solidFill>
                      <a:schemeClr val="accent1">
                        <a:lumMod val="20000"/>
                        <a:lumOff val="80000"/>
                      </a:schemeClr>
                    </a:solidFill>
                  </a:tcPr>
                </a:tc>
                <a:tc>
                  <a:txBody>
                    <a:bodyPr/>
                    <a:lstStyle/>
                    <a:p>
                      <a:r>
                        <a:rPr lang="en-US" dirty="0"/>
                        <a:t>167</a:t>
                      </a:r>
                    </a:p>
                  </a:txBody>
                  <a:tcPr>
                    <a:solidFill>
                      <a:schemeClr val="accent1">
                        <a:lumMod val="20000"/>
                        <a:lumOff val="80000"/>
                      </a:schemeClr>
                    </a:solidFill>
                  </a:tcPr>
                </a:tc>
                <a:extLst>
                  <a:ext uri="{0D108BD9-81ED-4DB2-BD59-A6C34878D82A}">
                    <a16:rowId xmlns:a16="http://schemas.microsoft.com/office/drawing/2014/main" val="3264078335"/>
                  </a:ext>
                </a:extLst>
              </a:tr>
            </a:tbl>
          </a:graphicData>
        </a:graphic>
      </p:graphicFrame>
      <p:sp>
        <p:nvSpPr>
          <p:cNvPr id="8" name="Right Arrow 7">
            <a:extLst>
              <a:ext uri="{FF2B5EF4-FFF2-40B4-BE49-F238E27FC236}">
                <a16:creationId xmlns:a16="http://schemas.microsoft.com/office/drawing/2014/main" id="{E41C1A62-8872-6746-892D-A7F3D2EE605F}"/>
              </a:ext>
            </a:extLst>
          </p:cNvPr>
          <p:cNvSpPr/>
          <p:nvPr/>
        </p:nvSpPr>
        <p:spPr>
          <a:xfrm>
            <a:off x="7069639" y="4008672"/>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114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B16E4B43-2EF5-C14F-9768-D48B4D810815}"/>
              </a:ext>
            </a:extLst>
          </p:cNvPr>
          <p:cNvPicPr>
            <a:picLocks noChangeAspect="1"/>
          </p:cNvPicPr>
          <p:nvPr/>
        </p:nvPicPr>
        <p:blipFill>
          <a:blip r:embed="rId2">
            <a:extLst/>
          </a:blip>
          <a:stretch>
            <a:fillRect/>
          </a:stretch>
        </p:blipFill>
        <p:spPr>
          <a:xfrm>
            <a:off x="482930" y="2457933"/>
            <a:ext cx="2155889" cy="2155889"/>
          </a:xfrm>
          <a:prstGeom prst="rect">
            <a:avLst/>
          </a:prstGeom>
          <a:ln w="12700">
            <a:miter lim="400000"/>
          </a:ln>
        </p:spPr>
      </p:pic>
      <p:pic>
        <p:nvPicPr>
          <p:cNvPr id="8" name="Content Placeholder 4">
            <a:extLst>
              <a:ext uri="{FF2B5EF4-FFF2-40B4-BE49-F238E27FC236}">
                <a16:creationId xmlns:a16="http://schemas.microsoft.com/office/drawing/2014/main" id="{F027FDCA-9447-D94D-AA51-402A666D9F9E}"/>
              </a:ext>
            </a:extLst>
          </p:cNvPr>
          <p:cNvPicPr>
            <a:picLocks noChangeAspect="1"/>
          </p:cNvPicPr>
          <p:nvPr/>
        </p:nvPicPr>
        <p:blipFill>
          <a:blip r:embed="rId3"/>
          <a:stretch>
            <a:fillRect/>
          </a:stretch>
        </p:blipFill>
        <p:spPr>
          <a:xfrm>
            <a:off x="960066" y="1864526"/>
            <a:ext cx="1201615" cy="1392261"/>
          </a:xfrm>
          <a:prstGeom prst="rect">
            <a:avLst/>
          </a:prstGeom>
        </p:spPr>
      </p:pic>
      <p:sp>
        <p:nvSpPr>
          <p:cNvPr id="9" name="TextBox 8">
            <a:extLst>
              <a:ext uri="{FF2B5EF4-FFF2-40B4-BE49-F238E27FC236}">
                <a16:creationId xmlns:a16="http://schemas.microsoft.com/office/drawing/2014/main" id="{1DBE30BF-2D00-EE43-9ACC-7C08A27A8E76}"/>
              </a:ext>
            </a:extLst>
          </p:cNvPr>
          <p:cNvSpPr txBox="1"/>
          <p:nvPr/>
        </p:nvSpPr>
        <p:spPr>
          <a:xfrm>
            <a:off x="4191990" y="878774"/>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31464C6D-852A-B546-A384-FAA9FFEE5568}"/>
              </a:ext>
            </a:extLst>
          </p:cNvPr>
          <p:cNvSpPr txBox="1"/>
          <p:nvPr/>
        </p:nvSpPr>
        <p:spPr>
          <a:xfrm>
            <a:off x="2468315" y="856130"/>
            <a:ext cx="9060873" cy="4801314"/>
          </a:xfrm>
          <a:prstGeom prst="rect">
            <a:avLst/>
          </a:prstGeom>
          <a:noFill/>
        </p:spPr>
        <p:txBody>
          <a:bodyPr wrap="square" rtlCol="0">
            <a:spAutoFit/>
          </a:bodyPr>
          <a:lstStyle/>
          <a:p>
            <a:pPr marL="285750" indent="-285750">
              <a:buFont typeface="Wingdings" pitchFamily="2" charset="2"/>
              <a:buChar char="ü"/>
            </a:pPr>
            <a:endParaRPr lang="en-US" sz="2400" dirty="0"/>
          </a:p>
          <a:p>
            <a:pPr lvl="1"/>
            <a:r>
              <a:rPr lang="en-US" sz="2400" dirty="0"/>
              <a:t>These slides presented you with some basic demonstrations of the dplyr commands. See the </a:t>
            </a:r>
            <a:r>
              <a:rPr lang="en-US" sz="2400" dirty="0">
                <a:hlinkClick r:id="rId4"/>
              </a:rPr>
              <a:t>tidyverse.org </a:t>
            </a:r>
            <a:r>
              <a:rPr lang="en-US" sz="2400" dirty="0"/>
              <a:t>documentation for more information on what each of these commands can do.</a:t>
            </a:r>
          </a:p>
          <a:p>
            <a:pPr marL="742950" lvl="1" indent="-285750">
              <a:buFont typeface="Wingdings" pitchFamily="2" charset="2"/>
              <a:buChar char="ü"/>
            </a:pPr>
            <a:endParaRPr lang="en-US" sz="2400" dirty="0">
              <a:solidFill>
                <a:schemeClr val="accent2"/>
              </a:solidFill>
              <a:hlinkClick r:id="rId5"/>
            </a:endParaRPr>
          </a:p>
          <a:p>
            <a:pPr marL="742950" lvl="1" indent="-285750">
              <a:buFont typeface="Wingdings" pitchFamily="2" charset="2"/>
              <a:buChar char="ü"/>
            </a:pPr>
            <a:r>
              <a:rPr lang="en-US" sz="2400" dirty="0">
                <a:solidFill>
                  <a:schemeClr val="accent2"/>
                </a:solidFill>
                <a:hlinkClick r:id="rId5"/>
              </a:rPr>
              <a:t>select()</a:t>
            </a:r>
            <a:r>
              <a:rPr lang="en-US" sz="2400" dirty="0">
                <a:hlinkClick r:id="rId5"/>
              </a:rPr>
              <a:t> </a:t>
            </a:r>
            <a:r>
              <a:rPr lang="en-US" sz="2400" dirty="0"/>
              <a:t>columns</a:t>
            </a:r>
          </a:p>
          <a:p>
            <a:pPr marL="742950" lvl="1" indent="-285750">
              <a:buFont typeface="Wingdings" pitchFamily="2" charset="2"/>
              <a:buChar char="ü"/>
            </a:pPr>
            <a:r>
              <a:rPr lang="en-US" sz="2400" dirty="0">
                <a:solidFill>
                  <a:schemeClr val="accent2"/>
                </a:solidFill>
                <a:hlinkClick r:id="rId5"/>
              </a:rPr>
              <a:t>rename()</a:t>
            </a:r>
            <a:r>
              <a:rPr lang="en-US" sz="2400" dirty="0">
                <a:hlinkClick r:id="rId5"/>
              </a:rPr>
              <a:t> </a:t>
            </a:r>
            <a:r>
              <a:rPr lang="en-US" sz="2400" dirty="0"/>
              <a:t>columns</a:t>
            </a:r>
          </a:p>
          <a:p>
            <a:pPr marL="742950" lvl="1" indent="-285750">
              <a:buFont typeface="Wingdings" pitchFamily="2" charset="2"/>
              <a:buChar char="ü"/>
            </a:pPr>
            <a:r>
              <a:rPr lang="en-US" sz="2400" dirty="0">
                <a:solidFill>
                  <a:schemeClr val="accent2"/>
                </a:solidFill>
                <a:hlinkClick r:id="rId6"/>
              </a:rPr>
              <a:t>filter()</a:t>
            </a:r>
            <a:r>
              <a:rPr lang="en-US" sz="2400" dirty="0">
                <a:hlinkClick r:id="rId6"/>
              </a:rPr>
              <a:t> </a:t>
            </a:r>
            <a:r>
              <a:rPr lang="en-US" sz="2400" dirty="0"/>
              <a:t>rows</a:t>
            </a:r>
          </a:p>
          <a:p>
            <a:pPr marL="742950" lvl="1" indent="-285750">
              <a:buFont typeface="Wingdings" pitchFamily="2" charset="2"/>
              <a:buChar char="ü"/>
            </a:pPr>
            <a:r>
              <a:rPr lang="en-US" sz="2400" dirty="0">
                <a:solidFill>
                  <a:schemeClr val="accent2"/>
                </a:solidFill>
                <a:hlinkClick r:id="rId7"/>
              </a:rPr>
              <a:t>arrange()</a:t>
            </a:r>
            <a:r>
              <a:rPr lang="en-US" sz="2400" dirty="0">
                <a:hlinkClick r:id="rId7"/>
              </a:rPr>
              <a:t> </a:t>
            </a:r>
            <a:r>
              <a:rPr lang="en-US" sz="2400" dirty="0"/>
              <a:t>rows in ascending/descending order</a:t>
            </a:r>
          </a:p>
          <a:p>
            <a:pPr marL="742950" lvl="1" indent="-285750">
              <a:buFont typeface="Wingdings" pitchFamily="2" charset="2"/>
              <a:buChar char="ü"/>
            </a:pPr>
            <a:r>
              <a:rPr lang="en-US" sz="2400" dirty="0">
                <a:solidFill>
                  <a:schemeClr val="accent2"/>
                </a:solidFill>
                <a:hlinkClick r:id="rId8"/>
              </a:rPr>
              <a:t>mutate()</a:t>
            </a:r>
            <a:r>
              <a:rPr lang="en-US" sz="2400" dirty="0">
                <a:hlinkClick r:id="rId8"/>
              </a:rPr>
              <a:t> </a:t>
            </a:r>
            <a:r>
              <a:rPr lang="en-US" sz="2400" dirty="0"/>
              <a:t>to create new values</a:t>
            </a:r>
          </a:p>
          <a:p>
            <a:pPr marL="742950" lvl="1" indent="-285750">
              <a:buFont typeface="Wingdings" pitchFamily="2" charset="2"/>
              <a:buChar char="ü"/>
            </a:pPr>
            <a:r>
              <a:rPr lang="en-US" sz="2400" dirty="0">
                <a:solidFill>
                  <a:schemeClr val="accent2"/>
                </a:solidFill>
                <a:hlinkClick r:id="rId9"/>
              </a:rPr>
              <a:t>summarize()</a:t>
            </a:r>
            <a:r>
              <a:rPr lang="en-US" sz="2400" dirty="0">
                <a:hlinkClick r:id="rId9"/>
              </a:rPr>
              <a:t> </a:t>
            </a:r>
            <a:r>
              <a:rPr lang="en-US" sz="2400" dirty="0"/>
              <a:t>to aggregate values into a single value</a:t>
            </a:r>
          </a:p>
          <a:p>
            <a:pPr marL="742950" lvl="1" indent="-285750">
              <a:buFont typeface="Wingdings" pitchFamily="2" charset="2"/>
              <a:buChar char="ü"/>
            </a:pPr>
            <a:r>
              <a:rPr lang="en-US" sz="2400" dirty="0">
                <a:solidFill>
                  <a:schemeClr val="accent2"/>
                </a:solidFill>
                <a:hlinkClick r:id="rId10"/>
              </a:rPr>
              <a:t>group_by()</a:t>
            </a:r>
            <a:r>
              <a:rPr lang="en-US" sz="2400" dirty="0">
                <a:hlinkClick r:id="rId10"/>
              </a:rPr>
              <a:t> </a:t>
            </a:r>
            <a:r>
              <a:rPr lang="en-US" sz="2400" dirty="0"/>
              <a:t>to operate on groups of rows with common attributes</a:t>
            </a:r>
            <a:br>
              <a:rPr lang="en-US" dirty="0"/>
            </a:br>
            <a:endParaRPr lang="en-US" dirty="0"/>
          </a:p>
        </p:txBody>
      </p:sp>
    </p:spTree>
    <p:extLst>
      <p:ext uri="{BB962C8B-B14F-4D97-AF65-F5344CB8AC3E}">
        <p14:creationId xmlns:p14="http://schemas.microsoft.com/office/powerpoint/2010/main" val="1860643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B16E4B43-2EF5-C14F-9768-D48B4D810815}"/>
              </a:ext>
            </a:extLst>
          </p:cNvPr>
          <p:cNvPicPr>
            <a:picLocks noChangeAspect="1"/>
          </p:cNvPicPr>
          <p:nvPr/>
        </p:nvPicPr>
        <p:blipFill>
          <a:blip r:embed="rId2">
            <a:extLst/>
          </a:blip>
          <a:stretch>
            <a:fillRect/>
          </a:stretch>
        </p:blipFill>
        <p:spPr>
          <a:xfrm>
            <a:off x="482930" y="2457933"/>
            <a:ext cx="2155889" cy="2155889"/>
          </a:xfrm>
          <a:prstGeom prst="rect">
            <a:avLst/>
          </a:prstGeom>
          <a:ln w="12700">
            <a:miter lim="400000"/>
          </a:ln>
        </p:spPr>
      </p:pic>
      <p:pic>
        <p:nvPicPr>
          <p:cNvPr id="8" name="Content Placeholder 4">
            <a:extLst>
              <a:ext uri="{FF2B5EF4-FFF2-40B4-BE49-F238E27FC236}">
                <a16:creationId xmlns:a16="http://schemas.microsoft.com/office/drawing/2014/main" id="{F027FDCA-9447-D94D-AA51-402A666D9F9E}"/>
              </a:ext>
            </a:extLst>
          </p:cNvPr>
          <p:cNvPicPr>
            <a:picLocks noChangeAspect="1"/>
          </p:cNvPicPr>
          <p:nvPr/>
        </p:nvPicPr>
        <p:blipFill>
          <a:blip r:embed="rId3"/>
          <a:stretch>
            <a:fillRect/>
          </a:stretch>
        </p:blipFill>
        <p:spPr>
          <a:xfrm>
            <a:off x="960066" y="1864526"/>
            <a:ext cx="1201615" cy="1392261"/>
          </a:xfrm>
          <a:prstGeom prst="rect">
            <a:avLst/>
          </a:prstGeom>
        </p:spPr>
      </p:pic>
      <p:sp>
        <p:nvSpPr>
          <p:cNvPr id="9" name="TextBox 8">
            <a:extLst>
              <a:ext uri="{FF2B5EF4-FFF2-40B4-BE49-F238E27FC236}">
                <a16:creationId xmlns:a16="http://schemas.microsoft.com/office/drawing/2014/main" id="{1DBE30BF-2D00-EE43-9ACC-7C08A27A8E76}"/>
              </a:ext>
            </a:extLst>
          </p:cNvPr>
          <p:cNvSpPr txBox="1"/>
          <p:nvPr/>
        </p:nvSpPr>
        <p:spPr>
          <a:xfrm>
            <a:off x="4191990" y="878774"/>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31464C6D-852A-B546-A384-FAA9FFEE5568}"/>
              </a:ext>
            </a:extLst>
          </p:cNvPr>
          <p:cNvSpPr txBox="1"/>
          <p:nvPr/>
        </p:nvSpPr>
        <p:spPr>
          <a:xfrm>
            <a:off x="2648197" y="1248106"/>
            <a:ext cx="9060873" cy="4247317"/>
          </a:xfrm>
          <a:prstGeom prst="rect">
            <a:avLst/>
          </a:prstGeom>
          <a:noFill/>
        </p:spPr>
        <p:txBody>
          <a:bodyPr wrap="square" rtlCol="0">
            <a:spAutoFit/>
          </a:bodyPr>
          <a:lstStyle/>
          <a:p>
            <a:r>
              <a:rPr lang="en-US" sz="3000" dirty="0">
                <a:solidFill>
                  <a:schemeClr val="accent2"/>
                </a:solidFill>
              </a:rPr>
              <a:t>dplyr</a:t>
            </a:r>
            <a:r>
              <a:rPr lang="en-US" sz="3000" dirty="0"/>
              <a:t> is an R package which contains many useful commands for manipulating data.</a:t>
            </a:r>
          </a:p>
          <a:p>
            <a:pPr marL="285750" indent="-285750">
              <a:buFont typeface="Wingdings" pitchFamily="2" charset="2"/>
              <a:buChar char="ü"/>
            </a:pPr>
            <a:endParaRPr lang="en-US" sz="2400" dirty="0"/>
          </a:p>
          <a:p>
            <a:pPr marL="742950" lvl="1" indent="-285750">
              <a:buFont typeface="Wingdings" pitchFamily="2" charset="2"/>
              <a:buChar char="ü"/>
            </a:pPr>
            <a:r>
              <a:rPr lang="en-US" sz="2400" dirty="0">
                <a:solidFill>
                  <a:schemeClr val="accent2"/>
                </a:solidFill>
              </a:rPr>
              <a:t>select()</a:t>
            </a:r>
            <a:r>
              <a:rPr lang="en-US" sz="2400" dirty="0"/>
              <a:t> columns</a:t>
            </a:r>
          </a:p>
          <a:p>
            <a:pPr marL="742950" lvl="1" indent="-285750">
              <a:buFont typeface="Wingdings" pitchFamily="2" charset="2"/>
              <a:buChar char="ü"/>
            </a:pPr>
            <a:r>
              <a:rPr lang="en-US" sz="2400" dirty="0">
                <a:solidFill>
                  <a:schemeClr val="accent2"/>
                </a:solidFill>
              </a:rPr>
              <a:t>rename()</a:t>
            </a:r>
            <a:r>
              <a:rPr lang="en-US" sz="2400" dirty="0"/>
              <a:t> columns</a:t>
            </a:r>
          </a:p>
          <a:p>
            <a:pPr marL="742950" lvl="1" indent="-285750">
              <a:buFont typeface="Wingdings" pitchFamily="2" charset="2"/>
              <a:buChar char="ü"/>
            </a:pPr>
            <a:r>
              <a:rPr lang="en-US" sz="2400" dirty="0">
                <a:solidFill>
                  <a:schemeClr val="accent2"/>
                </a:solidFill>
              </a:rPr>
              <a:t>filter()</a:t>
            </a:r>
            <a:r>
              <a:rPr lang="en-US" sz="2400" dirty="0"/>
              <a:t> rows</a:t>
            </a:r>
          </a:p>
          <a:p>
            <a:pPr marL="742950" lvl="1" indent="-285750">
              <a:buFont typeface="Wingdings" pitchFamily="2" charset="2"/>
              <a:buChar char="ü"/>
            </a:pPr>
            <a:r>
              <a:rPr lang="en-US" sz="2400" dirty="0">
                <a:solidFill>
                  <a:schemeClr val="accent2"/>
                </a:solidFill>
              </a:rPr>
              <a:t>arrange()</a:t>
            </a:r>
            <a:r>
              <a:rPr lang="en-US" sz="2400" dirty="0"/>
              <a:t> rows in ascending/descending order</a:t>
            </a:r>
          </a:p>
          <a:p>
            <a:pPr marL="742950" lvl="1" indent="-285750">
              <a:buFont typeface="Wingdings" pitchFamily="2" charset="2"/>
              <a:buChar char="ü"/>
            </a:pPr>
            <a:r>
              <a:rPr lang="en-US" sz="2400" dirty="0">
                <a:solidFill>
                  <a:schemeClr val="accent2"/>
                </a:solidFill>
              </a:rPr>
              <a:t>mutate()</a:t>
            </a:r>
            <a:r>
              <a:rPr lang="en-US" sz="2400" dirty="0"/>
              <a:t> to create new values</a:t>
            </a:r>
          </a:p>
          <a:p>
            <a:pPr marL="742950" lvl="1" indent="-285750">
              <a:buFont typeface="Wingdings" pitchFamily="2" charset="2"/>
              <a:buChar char="ü"/>
            </a:pPr>
            <a:r>
              <a:rPr lang="en-US" sz="2400" dirty="0">
                <a:solidFill>
                  <a:schemeClr val="accent2"/>
                </a:solidFill>
              </a:rPr>
              <a:t>summarize()</a:t>
            </a:r>
            <a:r>
              <a:rPr lang="en-US" sz="2400" dirty="0"/>
              <a:t> to aggregate values</a:t>
            </a:r>
          </a:p>
          <a:p>
            <a:pPr marL="742950" lvl="1" indent="-285750">
              <a:buFont typeface="Wingdings" pitchFamily="2" charset="2"/>
              <a:buChar char="ü"/>
            </a:pPr>
            <a:r>
              <a:rPr lang="en-US" sz="2400" dirty="0" err="1">
                <a:solidFill>
                  <a:schemeClr val="accent2"/>
                </a:solidFill>
              </a:rPr>
              <a:t>group_by</a:t>
            </a:r>
            <a:r>
              <a:rPr lang="en-US" sz="2400" dirty="0">
                <a:solidFill>
                  <a:schemeClr val="accent2"/>
                </a:solidFill>
              </a:rPr>
              <a:t>()</a:t>
            </a:r>
            <a:r>
              <a:rPr lang="en-US" sz="2400" dirty="0"/>
              <a:t> to operate on groups of rows with common attributes</a:t>
            </a:r>
            <a:br>
              <a:rPr lang="en-US" dirty="0"/>
            </a:br>
            <a:endParaRPr lang="en-US" dirty="0"/>
          </a:p>
        </p:txBody>
      </p:sp>
    </p:spTree>
    <p:extLst>
      <p:ext uri="{BB962C8B-B14F-4D97-AF65-F5344CB8AC3E}">
        <p14:creationId xmlns:p14="http://schemas.microsoft.com/office/powerpoint/2010/main" val="65809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B16E4B43-2EF5-C14F-9768-D48B4D810815}"/>
              </a:ext>
            </a:extLst>
          </p:cNvPr>
          <p:cNvPicPr>
            <a:picLocks noChangeAspect="1"/>
          </p:cNvPicPr>
          <p:nvPr/>
        </p:nvPicPr>
        <p:blipFill>
          <a:blip r:embed="rId2">
            <a:extLst/>
          </a:blip>
          <a:stretch>
            <a:fillRect/>
          </a:stretch>
        </p:blipFill>
        <p:spPr>
          <a:xfrm>
            <a:off x="482930" y="2457933"/>
            <a:ext cx="2155889" cy="2155889"/>
          </a:xfrm>
          <a:prstGeom prst="rect">
            <a:avLst/>
          </a:prstGeom>
          <a:ln w="12700">
            <a:miter lim="400000"/>
          </a:ln>
        </p:spPr>
      </p:pic>
      <p:pic>
        <p:nvPicPr>
          <p:cNvPr id="8" name="Content Placeholder 4">
            <a:extLst>
              <a:ext uri="{FF2B5EF4-FFF2-40B4-BE49-F238E27FC236}">
                <a16:creationId xmlns:a16="http://schemas.microsoft.com/office/drawing/2014/main" id="{F027FDCA-9447-D94D-AA51-402A666D9F9E}"/>
              </a:ext>
            </a:extLst>
          </p:cNvPr>
          <p:cNvPicPr>
            <a:picLocks noChangeAspect="1"/>
          </p:cNvPicPr>
          <p:nvPr/>
        </p:nvPicPr>
        <p:blipFill>
          <a:blip r:embed="rId3"/>
          <a:stretch>
            <a:fillRect/>
          </a:stretch>
        </p:blipFill>
        <p:spPr>
          <a:xfrm>
            <a:off x="960066" y="1864526"/>
            <a:ext cx="1201615" cy="1392261"/>
          </a:xfrm>
          <a:prstGeom prst="rect">
            <a:avLst/>
          </a:prstGeom>
        </p:spPr>
      </p:pic>
      <p:sp>
        <p:nvSpPr>
          <p:cNvPr id="9" name="TextBox 8">
            <a:extLst>
              <a:ext uri="{FF2B5EF4-FFF2-40B4-BE49-F238E27FC236}">
                <a16:creationId xmlns:a16="http://schemas.microsoft.com/office/drawing/2014/main" id="{1DBE30BF-2D00-EE43-9ACC-7C08A27A8E76}"/>
              </a:ext>
            </a:extLst>
          </p:cNvPr>
          <p:cNvSpPr txBox="1"/>
          <p:nvPr/>
        </p:nvSpPr>
        <p:spPr>
          <a:xfrm>
            <a:off x="4191990" y="878774"/>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EC16A8E6-C844-FE49-8653-4EB0626AFD47}"/>
              </a:ext>
            </a:extLst>
          </p:cNvPr>
          <p:cNvSpPr txBox="1"/>
          <p:nvPr/>
        </p:nvSpPr>
        <p:spPr>
          <a:xfrm>
            <a:off x="3265856" y="3429000"/>
            <a:ext cx="6698947" cy="646331"/>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accent1"/>
                </a:solidFill>
                <a:latin typeface="Monaco" pitchFamily="2" charset="77"/>
              </a:rPr>
              <a:t>install.packages(dplyr)</a:t>
            </a:r>
          </a:p>
          <a:p>
            <a:r>
              <a:rPr lang="en-US" dirty="0">
                <a:solidFill>
                  <a:schemeClr val="accent1"/>
                </a:solidFill>
                <a:latin typeface="Monaco" pitchFamily="2" charset="77"/>
              </a:rPr>
              <a:t>library(dplyr)</a:t>
            </a:r>
          </a:p>
        </p:txBody>
      </p:sp>
      <p:sp>
        <p:nvSpPr>
          <p:cNvPr id="2" name="TextBox 1">
            <a:extLst>
              <a:ext uri="{FF2B5EF4-FFF2-40B4-BE49-F238E27FC236}">
                <a16:creationId xmlns:a16="http://schemas.microsoft.com/office/drawing/2014/main" id="{0BCBAF44-D628-0F45-9EFC-7BBFB346E7F7}"/>
              </a:ext>
            </a:extLst>
          </p:cNvPr>
          <p:cNvSpPr txBox="1"/>
          <p:nvPr/>
        </p:nvSpPr>
        <p:spPr>
          <a:xfrm>
            <a:off x="3115955" y="1201636"/>
            <a:ext cx="8071060" cy="1938992"/>
          </a:xfrm>
          <a:prstGeom prst="rect">
            <a:avLst/>
          </a:prstGeom>
          <a:noFill/>
        </p:spPr>
        <p:txBody>
          <a:bodyPr wrap="square" rtlCol="0">
            <a:spAutoFit/>
          </a:bodyPr>
          <a:lstStyle/>
          <a:p>
            <a:r>
              <a:rPr lang="en-US" sz="3000" dirty="0"/>
              <a:t>You can follow along by typing &amp; executing the code that is presented in each slide.</a:t>
            </a:r>
          </a:p>
          <a:p>
            <a:endParaRPr lang="en-US" sz="3000" dirty="0"/>
          </a:p>
          <a:p>
            <a:r>
              <a:rPr lang="en-US" sz="3000" dirty="0"/>
              <a:t>Code is shown in grey textboxes, like this:</a:t>
            </a:r>
          </a:p>
        </p:txBody>
      </p:sp>
    </p:spTree>
    <p:extLst>
      <p:ext uri="{BB962C8B-B14F-4D97-AF65-F5344CB8AC3E}">
        <p14:creationId xmlns:p14="http://schemas.microsoft.com/office/powerpoint/2010/main" val="3239084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D815D3-F7F3-0145-A8AD-061C453AC4AB}"/>
              </a:ext>
            </a:extLst>
          </p:cNvPr>
          <p:cNvPicPr>
            <a:picLocks noChangeAspect="1"/>
          </p:cNvPicPr>
          <p:nvPr/>
        </p:nvPicPr>
        <p:blipFill>
          <a:blip r:embed="rId2"/>
          <a:stretch>
            <a:fillRect/>
          </a:stretch>
        </p:blipFill>
        <p:spPr>
          <a:xfrm>
            <a:off x="1330977" y="2586342"/>
            <a:ext cx="9530045" cy="3964790"/>
          </a:xfrm>
          <a:prstGeom prst="rect">
            <a:avLst/>
          </a:prstGeom>
        </p:spPr>
      </p:pic>
      <p:sp>
        <p:nvSpPr>
          <p:cNvPr id="9" name="TextBox 8">
            <a:extLst>
              <a:ext uri="{FF2B5EF4-FFF2-40B4-BE49-F238E27FC236}">
                <a16:creationId xmlns:a16="http://schemas.microsoft.com/office/drawing/2014/main" id="{F8AE19C1-3076-5147-972B-BD11CB399BE4}"/>
              </a:ext>
            </a:extLst>
          </p:cNvPr>
          <p:cNvSpPr txBox="1"/>
          <p:nvPr/>
        </p:nvSpPr>
        <p:spPr>
          <a:xfrm>
            <a:off x="2544840" y="1414994"/>
            <a:ext cx="6698947" cy="646331"/>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accent1"/>
                </a:solidFill>
                <a:latin typeface="Monaco" pitchFamily="2" charset="77"/>
              </a:rPr>
              <a:t>library(dplyr)</a:t>
            </a:r>
          </a:p>
          <a:p>
            <a:r>
              <a:rPr lang="en-US" dirty="0">
                <a:solidFill>
                  <a:schemeClr val="accent1"/>
                </a:solidFill>
                <a:latin typeface="Monaco" pitchFamily="2" charset="77"/>
              </a:rPr>
              <a:t>head(starwars)</a:t>
            </a:r>
          </a:p>
        </p:txBody>
      </p:sp>
      <p:pic>
        <p:nvPicPr>
          <p:cNvPr id="12" name="Content Placeholder 4">
            <a:extLst>
              <a:ext uri="{FF2B5EF4-FFF2-40B4-BE49-F238E27FC236}">
                <a16:creationId xmlns:a16="http://schemas.microsoft.com/office/drawing/2014/main" id="{EB5ACB59-9B67-DA40-951E-2BD84A4DA80C}"/>
              </a:ext>
            </a:extLst>
          </p:cNvPr>
          <p:cNvPicPr>
            <a:picLocks noChangeAspect="1"/>
          </p:cNvPicPr>
          <p:nvPr/>
        </p:nvPicPr>
        <p:blipFill>
          <a:blip r:embed="rId3"/>
          <a:stretch>
            <a:fillRect/>
          </a:stretch>
        </p:blipFill>
        <p:spPr>
          <a:xfrm>
            <a:off x="10758850" y="144048"/>
            <a:ext cx="1201615" cy="1392261"/>
          </a:xfrm>
          <a:prstGeom prst="rect">
            <a:avLst/>
          </a:prstGeom>
        </p:spPr>
      </p:pic>
      <p:sp>
        <p:nvSpPr>
          <p:cNvPr id="13" name="Title 1">
            <a:extLst>
              <a:ext uri="{FF2B5EF4-FFF2-40B4-BE49-F238E27FC236}">
                <a16:creationId xmlns:a16="http://schemas.microsoft.com/office/drawing/2014/main" id="{2B0AB564-C420-1B47-92F4-DEF817E35511}"/>
              </a:ext>
            </a:extLst>
          </p:cNvPr>
          <p:cNvSpPr>
            <a:spLocks noGrp="1"/>
          </p:cNvSpPr>
          <p:nvPr>
            <p:ph type="title"/>
          </p:nvPr>
        </p:nvSpPr>
        <p:spPr>
          <a:xfrm>
            <a:off x="316991" y="365126"/>
            <a:ext cx="10810187" cy="646332"/>
          </a:xfrm>
        </p:spPr>
        <p:txBody>
          <a:bodyPr>
            <a:normAutofit/>
          </a:bodyPr>
          <a:lstStyle/>
          <a:p>
            <a:r>
              <a:rPr lang="en-US" sz="3600" dirty="0"/>
              <a:t>These examples use </a:t>
            </a:r>
            <a:r>
              <a:rPr lang="en-US" sz="3600" dirty="0" err="1"/>
              <a:t>dplyr’s</a:t>
            </a:r>
            <a:r>
              <a:rPr lang="en-US" sz="3600" dirty="0"/>
              <a:t> built-in </a:t>
            </a:r>
            <a:r>
              <a:rPr lang="en-US" sz="3600" dirty="0">
                <a:solidFill>
                  <a:schemeClr val="accent2"/>
                </a:solidFill>
              </a:rPr>
              <a:t>starwars</a:t>
            </a:r>
            <a:r>
              <a:rPr lang="en-US" sz="3600" dirty="0"/>
              <a:t> dataset</a:t>
            </a:r>
          </a:p>
        </p:txBody>
      </p:sp>
    </p:spTree>
    <p:extLst>
      <p:ext uri="{BB962C8B-B14F-4D97-AF65-F5344CB8AC3E}">
        <p14:creationId xmlns:p14="http://schemas.microsoft.com/office/powerpoint/2010/main" val="2291625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select() </a:t>
            </a:r>
            <a:r>
              <a:rPr lang="en-US" dirty="0"/>
              <a:t>is used to extract columns of interest</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2"/>
          <a:stretch>
            <a:fillRect/>
          </a:stretch>
        </p:blipFill>
        <p:spPr>
          <a:xfrm>
            <a:off x="10758850" y="144048"/>
            <a:ext cx="1201615" cy="1392261"/>
          </a:xfrm>
          <a:prstGeom prst="rect">
            <a:avLst/>
          </a:prstGeom>
        </p:spPr>
      </p:pic>
      <p:sp>
        <p:nvSpPr>
          <p:cNvPr id="3" name="TextBox 2">
            <a:extLst>
              <a:ext uri="{FF2B5EF4-FFF2-40B4-BE49-F238E27FC236}">
                <a16:creationId xmlns:a16="http://schemas.microsoft.com/office/drawing/2014/main" id="{8C52D537-A65F-E94B-97B5-2B4EB164EC51}"/>
              </a:ext>
            </a:extLst>
          </p:cNvPr>
          <p:cNvSpPr txBox="1"/>
          <p:nvPr/>
        </p:nvSpPr>
        <p:spPr>
          <a:xfrm>
            <a:off x="2490537" y="1434220"/>
            <a:ext cx="6765608" cy="646331"/>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accent1"/>
                </a:solidFill>
                <a:latin typeface="Monaco" pitchFamily="2" charset="77"/>
              </a:rPr>
              <a:t>starwars%&gt;%</a:t>
            </a:r>
          </a:p>
          <a:p>
            <a:r>
              <a:rPr lang="en-US" dirty="0">
                <a:solidFill>
                  <a:schemeClr val="accent1"/>
                </a:solidFill>
                <a:latin typeface="Monaco" pitchFamily="2" charset="77"/>
              </a:rPr>
              <a:t>	  select(species, height)</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3916902567"/>
              </p:ext>
            </p:extLst>
          </p:nvPr>
        </p:nvGraphicFramePr>
        <p:xfrm>
          <a:off x="316992" y="3016185"/>
          <a:ext cx="6270845" cy="21945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963549">
                  <a:extLst>
                    <a:ext uri="{9D8B030D-6E8A-4147-A177-3AD203B41FA5}">
                      <a16:colId xmlns:a16="http://schemas.microsoft.com/office/drawing/2014/main" val="2268051717"/>
                    </a:ext>
                  </a:extLst>
                </a:gridCol>
                <a:gridCol w="1254169">
                  <a:extLst>
                    <a:ext uri="{9D8B030D-6E8A-4147-A177-3AD203B41FA5}">
                      <a16:colId xmlns:a16="http://schemas.microsoft.com/office/drawing/2014/main" val="3424900753"/>
                    </a:ext>
                  </a:extLst>
                </a:gridCol>
              </a:tblGrid>
              <a:tr h="365760">
                <a:tc>
                  <a:txBody>
                    <a:bodyPr/>
                    <a:lstStyle/>
                    <a:p>
                      <a:r>
                        <a:rPr lang="en-US" dirty="0"/>
                        <a:t>name</a:t>
                      </a:r>
                    </a:p>
                  </a:txBody>
                  <a:tcPr/>
                </a:tc>
                <a:tc>
                  <a:txBody>
                    <a:bodyPr/>
                    <a:lstStyle/>
                    <a:p>
                      <a:r>
                        <a:rPr lang="en-US" dirty="0"/>
                        <a:t>species</a:t>
                      </a:r>
                    </a:p>
                  </a:txBody>
                  <a:tcPr>
                    <a:solidFill>
                      <a:schemeClr val="accent2"/>
                    </a:solidFill>
                  </a:tcPr>
                </a:tc>
                <a:tc>
                  <a:txBody>
                    <a:bodyPr/>
                    <a:lstStyle/>
                    <a:p>
                      <a:r>
                        <a:rPr lang="en-US" dirty="0"/>
                        <a:t>height</a:t>
                      </a:r>
                    </a:p>
                  </a:txBody>
                  <a:tcPr>
                    <a:solidFill>
                      <a:schemeClr val="accent2"/>
                    </a:solidFill>
                  </a:tcPr>
                </a:tc>
                <a:tc>
                  <a:txBody>
                    <a:bodyPr/>
                    <a:lstStyle/>
                    <a:p>
                      <a:r>
                        <a:rPr lang="en-US" dirty="0"/>
                        <a:t>mass</a:t>
                      </a:r>
                    </a:p>
                  </a:txBody>
                  <a:tcPr/>
                </a:tc>
                <a:tc>
                  <a:txBody>
                    <a:bodyPr/>
                    <a:lstStyle/>
                    <a:p>
                      <a:r>
                        <a:rPr lang="en-US" dirty="0"/>
                        <a:t>gender</a:t>
                      </a:r>
                    </a:p>
                  </a:txBody>
                  <a:tcPr/>
                </a:tc>
                <a:extLst>
                  <a:ext uri="{0D108BD9-81ED-4DB2-BD59-A6C34878D82A}">
                    <a16:rowId xmlns:a16="http://schemas.microsoft.com/office/drawing/2014/main" val="3336250746"/>
                  </a:ext>
                </a:extLst>
              </a:tr>
              <a:tr h="365760">
                <a:tc>
                  <a:txBody>
                    <a:bodyPr/>
                    <a:lstStyle/>
                    <a:p>
                      <a:r>
                        <a:rPr lang="en-US" sz="1800" u="none" strike="noStrike" kern="1200" dirty="0">
                          <a:effectLst/>
                        </a:rPr>
                        <a:t>Luke Skywalker</a:t>
                      </a:r>
                      <a:endParaRPr lang="en-US" dirty="0"/>
                    </a:p>
                  </a:txBody>
                  <a:tcPr/>
                </a:tc>
                <a:tc>
                  <a:txBody>
                    <a:bodyPr/>
                    <a:lstStyle/>
                    <a:p>
                      <a:r>
                        <a:rPr lang="en-US" dirty="0"/>
                        <a:t>Human</a:t>
                      </a:r>
                    </a:p>
                  </a:txBody>
                  <a:tcPr>
                    <a:solidFill>
                      <a:schemeClr val="accent2">
                        <a:lumMod val="20000"/>
                        <a:lumOff val="80000"/>
                      </a:schemeClr>
                    </a:solidFill>
                  </a:tcPr>
                </a:tc>
                <a:tc>
                  <a:txBody>
                    <a:bodyPr/>
                    <a:lstStyle/>
                    <a:p>
                      <a:r>
                        <a:rPr lang="en-US" dirty="0"/>
                        <a:t>172</a:t>
                      </a:r>
                    </a:p>
                  </a:txBody>
                  <a:tcPr>
                    <a:solidFill>
                      <a:schemeClr val="accent2">
                        <a:lumMod val="20000"/>
                        <a:lumOff val="80000"/>
                      </a:schemeClr>
                    </a:solidFill>
                  </a:tcPr>
                </a:tc>
                <a:tc>
                  <a:txBody>
                    <a:bodyPr/>
                    <a:lstStyle/>
                    <a:p>
                      <a:r>
                        <a:rPr lang="en-US" dirty="0"/>
                        <a:t>77</a:t>
                      </a:r>
                    </a:p>
                  </a:txBody>
                  <a:tcPr/>
                </a:tc>
                <a:tc>
                  <a:txBody>
                    <a:bodyPr/>
                    <a:lstStyle/>
                    <a:p>
                      <a:r>
                        <a:rPr lang="en-US" dirty="0"/>
                        <a:t>male</a:t>
                      </a:r>
                    </a:p>
                  </a:txBody>
                  <a:tcPr/>
                </a:tc>
                <a:extLst>
                  <a:ext uri="{0D108BD9-81ED-4DB2-BD59-A6C34878D82A}">
                    <a16:rowId xmlns:a16="http://schemas.microsoft.com/office/drawing/2014/main" val="1867817819"/>
                  </a:ext>
                </a:extLst>
              </a:tr>
              <a:tr h="365760">
                <a:tc>
                  <a:txBody>
                    <a:bodyPr/>
                    <a:lstStyle/>
                    <a:p>
                      <a:r>
                        <a:rPr lang="en-US" dirty="0"/>
                        <a:t>Darth Vader</a:t>
                      </a:r>
                    </a:p>
                  </a:txBody>
                  <a:tcPr/>
                </a:tc>
                <a:tc>
                  <a:txBody>
                    <a:bodyPr/>
                    <a:lstStyle/>
                    <a:p>
                      <a:r>
                        <a:rPr lang="en-US" dirty="0"/>
                        <a:t>Human</a:t>
                      </a:r>
                    </a:p>
                  </a:txBody>
                  <a:tcPr>
                    <a:solidFill>
                      <a:schemeClr val="accent2">
                        <a:lumMod val="20000"/>
                        <a:lumOff val="80000"/>
                      </a:schemeClr>
                    </a:solidFill>
                  </a:tcPr>
                </a:tc>
                <a:tc>
                  <a:txBody>
                    <a:bodyPr/>
                    <a:lstStyle/>
                    <a:p>
                      <a:r>
                        <a:rPr lang="en-US" dirty="0"/>
                        <a:t>202</a:t>
                      </a:r>
                    </a:p>
                  </a:txBody>
                  <a:tcPr>
                    <a:solidFill>
                      <a:schemeClr val="accent2">
                        <a:lumMod val="20000"/>
                        <a:lumOff val="80000"/>
                      </a:schemeClr>
                    </a:solidFill>
                  </a:tcPr>
                </a:tc>
                <a:tc>
                  <a:txBody>
                    <a:bodyPr/>
                    <a:lstStyle/>
                    <a:p>
                      <a:r>
                        <a:rPr lang="en-US" dirty="0"/>
                        <a:t>136</a:t>
                      </a:r>
                    </a:p>
                  </a:txBody>
                  <a:tcPr/>
                </a:tc>
                <a:tc>
                  <a:txBody>
                    <a:bodyPr/>
                    <a:lstStyle/>
                    <a:p>
                      <a:r>
                        <a:rPr lang="en-US" dirty="0"/>
                        <a:t>male</a:t>
                      </a:r>
                    </a:p>
                  </a:txBody>
                  <a:tcPr/>
                </a:tc>
                <a:extLst>
                  <a:ext uri="{0D108BD9-81ED-4DB2-BD59-A6C34878D82A}">
                    <a16:rowId xmlns:a16="http://schemas.microsoft.com/office/drawing/2014/main" val="2251774477"/>
                  </a:ext>
                </a:extLst>
              </a:tr>
              <a:tr h="365760">
                <a:tc>
                  <a:txBody>
                    <a:bodyPr/>
                    <a:lstStyle/>
                    <a:p>
                      <a:r>
                        <a:rPr lang="en-US" sz="1800" b="0" i="0" u="none" strike="noStrike" kern="1200" dirty="0">
                          <a:solidFill>
                            <a:schemeClr val="dk1"/>
                          </a:solidFill>
                          <a:effectLst/>
                          <a:latin typeface="+mn-lt"/>
                          <a:ea typeface="+mn-ea"/>
                          <a:cs typeface="+mn-cs"/>
                        </a:rPr>
                        <a:t>Leia Organa</a:t>
                      </a:r>
                      <a:endParaRPr lang="en-US" dirty="0"/>
                    </a:p>
                  </a:txBody>
                  <a:tcPr/>
                </a:tc>
                <a:tc>
                  <a:txBody>
                    <a:bodyPr/>
                    <a:lstStyle/>
                    <a:p>
                      <a:r>
                        <a:rPr lang="en-US" dirty="0"/>
                        <a:t>Human</a:t>
                      </a:r>
                    </a:p>
                  </a:txBody>
                  <a:tcPr>
                    <a:solidFill>
                      <a:schemeClr val="accent2">
                        <a:lumMod val="20000"/>
                        <a:lumOff val="80000"/>
                      </a:schemeClr>
                    </a:solidFill>
                  </a:tcPr>
                </a:tc>
                <a:tc>
                  <a:txBody>
                    <a:bodyPr/>
                    <a:lstStyle/>
                    <a:p>
                      <a:r>
                        <a:rPr lang="en-US" dirty="0"/>
                        <a:t>150</a:t>
                      </a:r>
                    </a:p>
                  </a:txBody>
                  <a:tcPr>
                    <a:solidFill>
                      <a:schemeClr val="accent2">
                        <a:lumMod val="20000"/>
                        <a:lumOff val="80000"/>
                      </a:schemeClr>
                    </a:solidFill>
                  </a:tcPr>
                </a:tc>
                <a:tc>
                  <a:txBody>
                    <a:bodyPr/>
                    <a:lstStyle/>
                    <a:p>
                      <a:r>
                        <a:rPr lang="en-US" dirty="0"/>
                        <a:t>49</a:t>
                      </a:r>
                    </a:p>
                  </a:txBody>
                  <a:tcPr/>
                </a:tc>
                <a:tc>
                  <a:txBody>
                    <a:bodyPr/>
                    <a:lstStyle/>
                    <a:p>
                      <a:r>
                        <a:rPr lang="en-US" i="0" dirty="0">
                          <a:solidFill>
                            <a:schemeClr val="tx1"/>
                          </a:solidFill>
                        </a:rPr>
                        <a:t>female</a:t>
                      </a:r>
                    </a:p>
                  </a:txBody>
                  <a:tcPr/>
                </a:tc>
                <a:extLst>
                  <a:ext uri="{0D108BD9-81ED-4DB2-BD59-A6C34878D82A}">
                    <a16:rowId xmlns:a16="http://schemas.microsoft.com/office/drawing/2014/main" val="1326713202"/>
                  </a:ext>
                </a:extLst>
              </a:tr>
              <a:tr h="365760">
                <a:tc>
                  <a:txBody>
                    <a:bodyPr/>
                    <a:lstStyle/>
                    <a:p>
                      <a:r>
                        <a:rPr lang="en-US" sz="1800" u="none" strike="noStrike" kern="1200" dirty="0">
                          <a:effectLst/>
                        </a:rPr>
                        <a:t>R2-D2</a:t>
                      </a:r>
                      <a:endParaRPr lang="en-US" dirty="0"/>
                    </a:p>
                  </a:txBody>
                  <a:tcPr/>
                </a:tc>
                <a:tc>
                  <a:txBody>
                    <a:bodyPr/>
                    <a:lstStyle/>
                    <a:p>
                      <a:r>
                        <a:rPr lang="en-US" dirty="0"/>
                        <a:t>Droid</a:t>
                      </a:r>
                    </a:p>
                  </a:txBody>
                  <a:tcPr>
                    <a:solidFill>
                      <a:schemeClr val="accent2">
                        <a:lumMod val="20000"/>
                        <a:lumOff val="80000"/>
                      </a:schemeClr>
                    </a:solidFill>
                  </a:tcPr>
                </a:tc>
                <a:tc>
                  <a:txBody>
                    <a:bodyPr/>
                    <a:lstStyle/>
                    <a:p>
                      <a:r>
                        <a:rPr lang="en-US" dirty="0"/>
                        <a:t>96</a:t>
                      </a:r>
                    </a:p>
                  </a:txBody>
                  <a:tcPr>
                    <a:solidFill>
                      <a:schemeClr val="accent2">
                        <a:lumMod val="20000"/>
                        <a:lumOff val="80000"/>
                      </a:schemeClr>
                    </a:solidFill>
                  </a:tcPr>
                </a:tc>
                <a:tc>
                  <a:txBody>
                    <a:bodyPr/>
                    <a:lstStyle/>
                    <a:p>
                      <a:r>
                        <a:rPr lang="en-US" dirty="0"/>
                        <a:t>32</a:t>
                      </a:r>
                    </a:p>
                  </a:txBody>
                  <a:tcPr/>
                </a:tc>
                <a:tc>
                  <a:txBody>
                    <a:bodyPr/>
                    <a:lstStyle/>
                    <a:p>
                      <a:r>
                        <a:rPr lang="en-US" i="1" dirty="0">
                          <a:solidFill>
                            <a:schemeClr val="bg2">
                              <a:lumMod val="50000"/>
                            </a:schemeClr>
                          </a:solidFill>
                        </a:rPr>
                        <a:t>NA</a:t>
                      </a:r>
                    </a:p>
                  </a:txBody>
                  <a:tcPr/>
                </a:tc>
                <a:extLst>
                  <a:ext uri="{0D108BD9-81ED-4DB2-BD59-A6C34878D82A}">
                    <a16:rowId xmlns:a16="http://schemas.microsoft.com/office/drawing/2014/main" val="1917984425"/>
                  </a:ext>
                </a:extLst>
              </a:tr>
              <a:tr h="365760">
                <a:tc>
                  <a:txBody>
                    <a:bodyPr/>
                    <a:lstStyle/>
                    <a:p>
                      <a:r>
                        <a:rPr lang="en-US" sz="1800" u="none" strike="noStrike" kern="1200" dirty="0">
                          <a:effectLst/>
                        </a:rPr>
                        <a:t>C-3PO</a:t>
                      </a:r>
                      <a:endParaRPr lang="en-US" dirty="0"/>
                    </a:p>
                  </a:txBody>
                  <a:tcPr/>
                </a:tc>
                <a:tc>
                  <a:txBody>
                    <a:bodyPr/>
                    <a:lstStyle/>
                    <a:p>
                      <a:r>
                        <a:rPr lang="en-US" dirty="0"/>
                        <a:t>Droid</a:t>
                      </a:r>
                    </a:p>
                  </a:txBody>
                  <a:tcPr>
                    <a:solidFill>
                      <a:schemeClr val="accent2">
                        <a:lumMod val="20000"/>
                        <a:lumOff val="80000"/>
                      </a:schemeClr>
                    </a:solidFill>
                  </a:tcPr>
                </a:tc>
                <a:tc>
                  <a:txBody>
                    <a:bodyPr/>
                    <a:lstStyle/>
                    <a:p>
                      <a:r>
                        <a:rPr lang="en-US" dirty="0"/>
                        <a:t>167</a:t>
                      </a:r>
                    </a:p>
                  </a:txBody>
                  <a:tcPr>
                    <a:solidFill>
                      <a:schemeClr val="accent2">
                        <a:lumMod val="20000"/>
                        <a:lumOff val="80000"/>
                      </a:schemeClr>
                    </a:solidFill>
                  </a:tcPr>
                </a:tc>
                <a:tc>
                  <a:txBody>
                    <a:bodyPr/>
                    <a:lstStyle/>
                    <a:p>
                      <a:r>
                        <a:rPr lang="en-US" dirty="0"/>
                        <a:t>75</a:t>
                      </a:r>
                    </a:p>
                  </a:txBody>
                  <a:tcPr/>
                </a:tc>
                <a:tc>
                  <a:txBody>
                    <a:bodyPr/>
                    <a:lstStyle/>
                    <a:p>
                      <a:r>
                        <a:rPr lang="en-US" i="1" dirty="0">
                          <a:solidFill>
                            <a:schemeClr val="bg2">
                              <a:lumMod val="50000"/>
                            </a:schemeClr>
                          </a:solidFill>
                        </a:rPr>
                        <a:t>NA</a:t>
                      </a:r>
                    </a:p>
                  </a:txBody>
                  <a:tcPr/>
                </a:tc>
                <a:extLst>
                  <a:ext uri="{0D108BD9-81ED-4DB2-BD59-A6C34878D82A}">
                    <a16:rowId xmlns:a16="http://schemas.microsoft.com/office/drawing/2014/main" val="2497741095"/>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3238091193"/>
              </p:ext>
            </p:extLst>
          </p:nvPr>
        </p:nvGraphicFramePr>
        <p:xfrm>
          <a:off x="8204584" y="3016185"/>
          <a:ext cx="2196935" cy="2194560"/>
        </p:xfrm>
        <a:graphic>
          <a:graphicData uri="http://schemas.openxmlformats.org/drawingml/2006/table">
            <a:tbl>
              <a:tblPr firstRow="1" bandRow="1">
                <a:tableStyleId>{F5AB1C69-6EDB-4FF4-983F-18BD219EF322}</a:tableStyleId>
              </a:tblPr>
              <a:tblGrid>
                <a:gridCol w="1104406">
                  <a:extLst>
                    <a:ext uri="{9D8B030D-6E8A-4147-A177-3AD203B41FA5}">
                      <a16:colId xmlns:a16="http://schemas.microsoft.com/office/drawing/2014/main" val="2326760214"/>
                    </a:ext>
                  </a:extLst>
                </a:gridCol>
                <a:gridCol w="1092529">
                  <a:extLst>
                    <a:ext uri="{9D8B030D-6E8A-4147-A177-3AD203B41FA5}">
                      <a16:colId xmlns:a16="http://schemas.microsoft.com/office/drawing/2014/main" val="7705304"/>
                    </a:ext>
                  </a:extLst>
                </a:gridCol>
              </a:tblGrid>
              <a:tr h="365760">
                <a:tc>
                  <a:txBody>
                    <a:bodyPr/>
                    <a:lstStyle/>
                    <a:p>
                      <a:r>
                        <a:rPr lang="en-US" dirty="0"/>
                        <a:t>species</a:t>
                      </a:r>
                    </a:p>
                  </a:txBody>
                  <a:tcPr>
                    <a:solidFill>
                      <a:schemeClr val="accent2"/>
                    </a:solidFill>
                  </a:tcPr>
                </a:tc>
                <a:tc>
                  <a:txBody>
                    <a:bodyPr/>
                    <a:lstStyle/>
                    <a:p>
                      <a:r>
                        <a:rPr lang="en-US" dirty="0"/>
                        <a:t>height</a:t>
                      </a:r>
                    </a:p>
                  </a:txBody>
                  <a:tcPr>
                    <a:solidFill>
                      <a:schemeClr val="accent2"/>
                    </a:solidFill>
                  </a:tcPr>
                </a:tc>
                <a:extLst>
                  <a:ext uri="{0D108BD9-81ED-4DB2-BD59-A6C34878D82A}">
                    <a16:rowId xmlns:a16="http://schemas.microsoft.com/office/drawing/2014/main" val="1222777425"/>
                  </a:ext>
                </a:extLst>
              </a:tr>
              <a:tr h="365760">
                <a:tc>
                  <a:txBody>
                    <a:bodyPr/>
                    <a:lstStyle/>
                    <a:p>
                      <a:r>
                        <a:rPr lang="en-US" dirty="0"/>
                        <a:t>Human</a:t>
                      </a:r>
                    </a:p>
                  </a:txBody>
                  <a:tcPr>
                    <a:solidFill>
                      <a:schemeClr val="accent2">
                        <a:lumMod val="20000"/>
                        <a:lumOff val="80000"/>
                      </a:schemeClr>
                    </a:solidFill>
                  </a:tcPr>
                </a:tc>
                <a:tc>
                  <a:txBody>
                    <a:bodyPr/>
                    <a:lstStyle/>
                    <a:p>
                      <a:r>
                        <a:rPr lang="en-US" dirty="0"/>
                        <a:t>172</a:t>
                      </a:r>
                    </a:p>
                  </a:txBody>
                  <a:tcPr>
                    <a:solidFill>
                      <a:schemeClr val="accent2">
                        <a:lumMod val="20000"/>
                        <a:lumOff val="80000"/>
                      </a:schemeClr>
                    </a:solidFill>
                  </a:tcPr>
                </a:tc>
                <a:extLst>
                  <a:ext uri="{0D108BD9-81ED-4DB2-BD59-A6C34878D82A}">
                    <a16:rowId xmlns:a16="http://schemas.microsoft.com/office/drawing/2014/main" val="821424310"/>
                  </a:ext>
                </a:extLst>
              </a:tr>
              <a:tr h="365760">
                <a:tc>
                  <a:txBody>
                    <a:bodyPr/>
                    <a:lstStyle/>
                    <a:p>
                      <a:r>
                        <a:rPr lang="en-US" dirty="0"/>
                        <a:t>Human</a:t>
                      </a:r>
                    </a:p>
                  </a:txBody>
                  <a:tcPr>
                    <a:solidFill>
                      <a:schemeClr val="accent2">
                        <a:lumMod val="20000"/>
                        <a:lumOff val="80000"/>
                      </a:schemeClr>
                    </a:solidFill>
                  </a:tcPr>
                </a:tc>
                <a:tc>
                  <a:txBody>
                    <a:bodyPr/>
                    <a:lstStyle/>
                    <a:p>
                      <a:r>
                        <a:rPr lang="en-US" dirty="0"/>
                        <a:t>202</a:t>
                      </a:r>
                    </a:p>
                  </a:txBody>
                  <a:tcPr>
                    <a:solidFill>
                      <a:schemeClr val="accent2">
                        <a:lumMod val="20000"/>
                        <a:lumOff val="80000"/>
                      </a:schemeClr>
                    </a:solidFill>
                  </a:tcPr>
                </a:tc>
                <a:extLst>
                  <a:ext uri="{0D108BD9-81ED-4DB2-BD59-A6C34878D82A}">
                    <a16:rowId xmlns:a16="http://schemas.microsoft.com/office/drawing/2014/main" val="3264078335"/>
                  </a:ext>
                </a:extLst>
              </a:tr>
              <a:tr h="365760">
                <a:tc>
                  <a:txBody>
                    <a:bodyPr/>
                    <a:lstStyle/>
                    <a:p>
                      <a:r>
                        <a:rPr lang="en-US" dirty="0"/>
                        <a:t>Human</a:t>
                      </a:r>
                    </a:p>
                  </a:txBody>
                  <a:tcPr>
                    <a:solidFill>
                      <a:schemeClr val="accent2">
                        <a:lumMod val="20000"/>
                        <a:lumOff val="80000"/>
                      </a:schemeClr>
                    </a:solidFill>
                  </a:tcPr>
                </a:tc>
                <a:tc>
                  <a:txBody>
                    <a:bodyPr/>
                    <a:lstStyle/>
                    <a:p>
                      <a:r>
                        <a:rPr lang="en-US" dirty="0"/>
                        <a:t>150</a:t>
                      </a:r>
                    </a:p>
                  </a:txBody>
                  <a:tcPr>
                    <a:solidFill>
                      <a:schemeClr val="accent2">
                        <a:lumMod val="20000"/>
                        <a:lumOff val="80000"/>
                      </a:schemeClr>
                    </a:solidFill>
                  </a:tcPr>
                </a:tc>
                <a:extLst>
                  <a:ext uri="{0D108BD9-81ED-4DB2-BD59-A6C34878D82A}">
                    <a16:rowId xmlns:a16="http://schemas.microsoft.com/office/drawing/2014/main" val="988825842"/>
                  </a:ext>
                </a:extLst>
              </a:tr>
              <a:tr h="365760">
                <a:tc>
                  <a:txBody>
                    <a:bodyPr/>
                    <a:lstStyle/>
                    <a:p>
                      <a:r>
                        <a:rPr lang="en-US" dirty="0"/>
                        <a:t>Droid</a:t>
                      </a:r>
                    </a:p>
                  </a:txBody>
                  <a:tcPr>
                    <a:solidFill>
                      <a:schemeClr val="accent2">
                        <a:lumMod val="20000"/>
                        <a:lumOff val="80000"/>
                      </a:schemeClr>
                    </a:solidFill>
                  </a:tcPr>
                </a:tc>
                <a:tc>
                  <a:txBody>
                    <a:bodyPr/>
                    <a:lstStyle/>
                    <a:p>
                      <a:r>
                        <a:rPr lang="en-US" dirty="0"/>
                        <a:t>96</a:t>
                      </a:r>
                    </a:p>
                  </a:txBody>
                  <a:tcPr>
                    <a:solidFill>
                      <a:schemeClr val="accent2">
                        <a:lumMod val="20000"/>
                        <a:lumOff val="80000"/>
                      </a:schemeClr>
                    </a:solidFill>
                  </a:tcPr>
                </a:tc>
                <a:extLst>
                  <a:ext uri="{0D108BD9-81ED-4DB2-BD59-A6C34878D82A}">
                    <a16:rowId xmlns:a16="http://schemas.microsoft.com/office/drawing/2014/main" val="3247695896"/>
                  </a:ext>
                </a:extLst>
              </a:tr>
              <a:tr h="365760">
                <a:tc>
                  <a:txBody>
                    <a:bodyPr/>
                    <a:lstStyle/>
                    <a:p>
                      <a:r>
                        <a:rPr lang="en-US" dirty="0"/>
                        <a:t>Droid</a:t>
                      </a:r>
                    </a:p>
                  </a:txBody>
                  <a:tcPr>
                    <a:solidFill>
                      <a:schemeClr val="accent2">
                        <a:lumMod val="20000"/>
                        <a:lumOff val="80000"/>
                      </a:schemeClr>
                    </a:solidFill>
                  </a:tcPr>
                </a:tc>
                <a:tc>
                  <a:txBody>
                    <a:bodyPr/>
                    <a:lstStyle/>
                    <a:p>
                      <a:r>
                        <a:rPr lang="en-US" dirty="0"/>
                        <a:t>167</a:t>
                      </a:r>
                    </a:p>
                  </a:txBody>
                  <a:tcPr>
                    <a:solidFill>
                      <a:schemeClr val="accent2">
                        <a:lumMod val="20000"/>
                        <a:lumOff val="80000"/>
                      </a:schemeClr>
                    </a:solidFill>
                  </a:tcPr>
                </a:tc>
                <a:extLst>
                  <a:ext uri="{0D108BD9-81ED-4DB2-BD59-A6C34878D82A}">
                    <a16:rowId xmlns:a16="http://schemas.microsoft.com/office/drawing/2014/main" val="3572630510"/>
                  </a:ext>
                </a:extLst>
              </a:tr>
            </a:tbl>
          </a:graphicData>
        </a:graphic>
      </p:graphicFrame>
      <p:sp>
        <p:nvSpPr>
          <p:cNvPr id="11" name="Right Arrow 10">
            <a:extLst>
              <a:ext uri="{FF2B5EF4-FFF2-40B4-BE49-F238E27FC236}">
                <a16:creationId xmlns:a16="http://schemas.microsoft.com/office/drawing/2014/main" id="{2E36A2A8-850E-194F-A1E8-E231993AA9D3}"/>
              </a:ext>
            </a:extLst>
          </p:cNvPr>
          <p:cNvSpPr/>
          <p:nvPr/>
        </p:nvSpPr>
        <p:spPr>
          <a:xfrm>
            <a:off x="7069639" y="3593036"/>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FCC69CF-867A-7D44-BE1B-1B795FB1A9EE}"/>
              </a:ext>
            </a:extLst>
          </p:cNvPr>
          <p:cNvSpPr txBox="1"/>
          <p:nvPr/>
        </p:nvSpPr>
        <p:spPr>
          <a:xfrm>
            <a:off x="1619967" y="2272480"/>
            <a:ext cx="8952066" cy="461665"/>
          </a:xfrm>
          <a:prstGeom prst="rect">
            <a:avLst/>
          </a:prstGeom>
          <a:noFill/>
        </p:spPr>
        <p:txBody>
          <a:bodyPr wrap="none" rtlCol="0">
            <a:spAutoFit/>
          </a:bodyPr>
          <a:lstStyle/>
          <a:p>
            <a:r>
              <a:rPr lang="en-US" sz="2400" i="1" dirty="0">
                <a:solidFill>
                  <a:srgbClr val="FF0000"/>
                </a:solidFill>
                <a:highlight>
                  <a:srgbClr val="FFFF00"/>
                </a:highlight>
              </a:rPr>
              <a:t>How would you modify this code to select species, height, and gender?</a:t>
            </a:r>
          </a:p>
        </p:txBody>
      </p:sp>
    </p:spTree>
    <p:extLst>
      <p:ext uri="{BB962C8B-B14F-4D97-AF65-F5344CB8AC3E}">
        <p14:creationId xmlns:p14="http://schemas.microsoft.com/office/powerpoint/2010/main" val="377782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filter() </a:t>
            </a:r>
            <a:r>
              <a:rPr lang="en-US" dirty="0"/>
              <a:t>is used to extract rows of interest</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2"/>
          <a:stretch>
            <a:fillRect/>
          </a:stretch>
        </p:blipFill>
        <p:spPr>
          <a:xfrm>
            <a:off x="10758850" y="144048"/>
            <a:ext cx="1201615" cy="1392261"/>
          </a:xfrm>
          <a:prstGeom prst="rect">
            <a:avLst/>
          </a:prstGeom>
        </p:spPr>
      </p:pic>
      <p:sp>
        <p:nvSpPr>
          <p:cNvPr id="3" name="TextBox 2">
            <a:extLst>
              <a:ext uri="{FF2B5EF4-FFF2-40B4-BE49-F238E27FC236}">
                <a16:creationId xmlns:a16="http://schemas.microsoft.com/office/drawing/2014/main" id="{8C52D537-A65F-E94B-97B5-2B4EB164EC51}"/>
              </a:ext>
            </a:extLst>
          </p:cNvPr>
          <p:cNvSpPr txBox="1"/>
          <p:nvPr/>
        </p:nvSpPr>
        <p:spPr>
          <a:xfrm>
            <a:off x="2490537" y="1434220"/>
            <a:ext cx="6765608" cy="923330"/>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bg2">
                    <a:lumMod val="75000"/>
                  </a:schemeClr>
                </a:solidFill>
                <a:latin typeface="Monaco" pitchFamily="2" charset="77"/>
              </a:rPr>
              <a:t>starwars%&gt;%</a:t>
            </a:r>
          </a:p>
          <a:p>
            <a:r>
              <a:rPr lang="en-US" dirty="0">
                <a:solidFill>
                  <a:schemeClr val="bg2">
                    <a:lumMod val="75000"/>
                  </a:schemeClr>
                </a:solidFill>
                <a:latin typeface="Monaco" pitchFamily="2" charset="77"/>
              </a:rPr>
              <a:t>	  select(species, height)%&gt;%</a:t>
            </a:r>
          </a:p>
          <a:p>
            <a:r>
              <a:rPr lang="en-US" dirty="0">
                <a:solidFill>
                  <a:schemeClr val="accent1"/>
                </a:solidFill>
                <a:latin typeface="Monaco" pitchFamily="2" charset="77"/>
              </a:rPr>
              <a:t>	  filter(species==“Human”)</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2610179211"/>
              </p:ext>
            </p:extLst>
          </p:nvPr>
        </p:nvGraphicFramePr>
        <p:xfrm>
          <a:off x="316992" y="3016185"/>
          <a:ext cx="6270845" cy="21945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963549">
                  <a:extLst>
                    <a:ext uri="{9D8B030D-6E8A-4147-A177-3AD203B41FA5}">
                      <a16:colId xmlns:a16="http://schemas.microsoft.com/office/drawing/2014/main" val="2268051717"/>
                    </a:ext>
                  </a:extLst>
                </a:gridCol>
                <a:gridCol w="1254169">
                  <a:extLst>
                    <a:ext uri="{9D8B030D-6E8A-4147-A177-3AD203B41FA5}">
                      <a16:colId xmlns:a16="http://schemas.microsoft.com/office/drawing/2014/main" val="3424900753"/>
                    </a:ext>
                  </a:extLst>
                </a:gridCol>
              </a:tblGrid>
              <a:tr h="36576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mass</a:t>
                      </a:r>
                    </a:p>
                  </a:txBody>
                  <a:tcPr/>
                </a:tc>
                <a:tc>
                  <a:txBody>
                    <a:bodyPr/>
                    <a:lstStyle/>
                    <a:p>
                      <a:r>
                        <a:rPr lang="en-US" dirty="0"/>
                        <a:t>gender</a:t>
                      </a:r>
                    </a:p>
                  </a:txBody>
                  <a:tcPr/>
                </a:tc>
                <a:extLst>
                  <a:ext uri="{0D108BD9-81ED-4DB2-BD59-A6C34878D82A}">
                    <a16:rowId xmlns:a16="http://schemas.microsoft.com/office/drawing/2014/main" val="3336250746"/>
                  </a:ext>
                </a:extLst>
              </a:tr>
              <a:tr h="365760">
                <a:tc>
                  <a:txBody>
                    <a:bodyPr/>
                    <a:lstStyle/>
                    <a:p>
                      <a:r>
                        <a:rPr lang="en-US" sz="1800" u="none" strike="noStrike" kern="1200" dirty="0">
                          <a:effectLst/>
                        </a:rPr>
                        <a:t>Luke Skywalker</a:t>
                      </a:r>
                      <a:endParaRPr lang="en-US" dirty="0"/>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172</a:t>
                      </a:r>
                    </a:p>
                  </a:txBody>
                  <a:tcPr>
                    <a:solidFill>
                      <a:schemeClr val="accent2">
                        <a:lumMod val="20000"/>
                        <a:lumOff val="80000"/>
                      </a:schemeClr>
                    </a:solidFill>
                  </a:tcPr>
                </a:tc>
                <a:tc>
                  <a:txBody>
                    <a:bodyPr/>
                    <a:lstStyle/>
                    <a:p>
                      <a:r>
                        <a:rPr lang="en-US" dirty="0"/>
                        <a:t>77</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extLst>
                  <a:ext uri="{0D108BD9-81ED-4DB2-BD59-A6C34878D82A}">
                    <a16:rowId xmlns:a16="http://schemas.microsoft.com/office/drawing/2014/main" val="1867817819"/>
                  </a:ext>
                </a:extLst>
              </a:tr>
              <a:tr h="365760">
                <a:tc>
                  <a:txBody>
                    <a:bodyPr/>
                    <a:lstStyle/>
                    <a:p>
                      <a:r>
                        <a:rPr lang="en-US" dirty="0"/>
                        <a:t>Darth Vader</a:t>
                      </a:r>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202</a:t>
                      </a:r>
                    </a:p>
                  </a:txBody>
                  <a:tcPr>
                    <a:solidFill>
                      <a:schemeClr val="accent2">
                        <a:lumMod val="20000"/>
                        <a:lumOff val="80000"/>
                      </a:schemeClr>
                    </a:solidFill>
                  </a:tcPr>
                </a:tc>
                <a:tc>
                  <a:txBody>
                    <a:bodyPr/>
                    <a:lstStyle/>
                    <a:p>
                      <a:r>
                        <a:rPr lang="en-US" dirty="0"/>
                        <a:t>136</a:t>
                      </a:r>
                    </a:p>
                  </a:txBody>
                  <a:tcPr>
                    <a:solidFill>
                      <a:schemeClr val="accent2">
                        <a:lumMod val="20000"/>
                        <a:lumOff val="80000"/>
                      </a:schemeClr>
                    </a:solidFill>
                  </a:tcPr>
                </a:tc>
                <a:tc>
                  <a:txBody>
                    <a:bodyPr/>
                    <a:lstStyle/>
                    <a:p>
                      <a:r>
                        <a:rPr lang="en-US" dirty="0"/>
                        <a:t>male</a:t>
                      </a:r>
                    </a:p>
                  </a:txBody>
                  <a:tcPr>
                    <a:solidFill>
                      <a:schemeClr val="accent2">
                        <a:lumMod val="20000"/>
                        <a:lumOff val="80000"/>
                      </a:schemeClr>
                    </a:solidFill>
                  </a:tcPr>
                </a:tc>
                <a:extLst>
                  <a:ext uri="{0D108BD9-81ED-4DB2-BD59-A6C34878D82A}">
                    <a16:rowId xmlns:a16="http://schemas.microsoft.com/office/drawing/2014/main" val="2251774477"/>
                  </a:ext>
                </a:extLst>
              </a:tr>
              <a:tr h="365760">
                <a:tc>
                  <a:txBody>
                    <a:bodyPr/>
                    <a:lstStyle/>
                    <a:p>
                      <a:r>
                        <a:rPr lang="en-US" sz="1800" u="none" strike="noStrike" kern="1200" dirty="0">
                          <a:effectLst/>
                        </a:rPr>
                        <a:t>Leia Organa</a:t>
                      </a:r>
                      <a:endParaRPr lang="en-US" dirty="0"/>
                    </a:p>
                  </a:txBody>
                  <a:tcPr>
                    <a:solidFill>
                      <a:schemeClr val="accent2">
                        <a:lumMod val="20000"/>
                        <a:lumOff val="80000"/>
                      </a:schemeClr>
                    </a:solidFill>
                  </a:tcPr>
                </a:tc>
                <a:tc>
                  <a:txBody>
                    <a:bodyPr/>
                    <a:lstStyle/>
                    <a:p>
                      <a:r>
                        <a:rPr lang="en-US" dirty="0"/>
                        <a:t>Human</a:t>
                      </a:r>
                    </a:p>
                  </a:txBody>
                  <a:tcPr>
                    <a:solidFill>
                      <a:schemeClr val="accent2">
                        <a:lumMod val="60000"/>
                        <a:lumOff val="40000"/>
                      </a:schemeClr>
                    </a:solidFill>
                  </a:tcPr>
                </a:tc>
                <a:tc>
                  <a:txBody>
                    <a:bodyPr/>
                    <a:lstStyle/>
                    <a:p>
                      <a:r>
                        <a:rPr lang="en-US" dirty="0"/>
                        <a:t>150</a:t>
                      </a:r>
                    </a:p>
                  </a:txBody>
                  <a:tcPr>
                    <a:solidFill>
                      <a:schemeClr val="accent2">
                        <a:lumMod val="20000"/>
                        <a:lumOff val="80000"/>
                      </a:schemeClr>
                    </a:solidFill>
                  </a:tcPr>
                </a:tc>
                <a:tc>
                  <a:txBody>
                    <a:bodyPr/>
                    <a:lstStyle/>
                    <a:p>
                      <a:r>
                        <a:rPr lang="en-US" dirty="0"/>
                        <a:t>49</a:t>
                      </a:r>
                    </a:p>
                  </a:txBody>
                  <a:tcPr>
                    <a:solidFill>
                      <a:schemeClr val="accent2">
                        <a:lumMod val="20000"/>
                        <a:lumOff val="80000"/>
                      </a:schemeClr>
                    </a:solidFill>
                  </a:tcPr>
                </a:tc>
                <a:tc>
                  <a:txBody>
                    <a:bodyPr/>
                    <a:lstStyle/>
                    <a:p>
                      <a:r>
                        <a:rPr lang="en-US" dirty="0"/>
                        <a:t>female</a:t>
                      </a:r>
                      <a:endParaRPr lang="en-US" i="0" dirty="0">
                        <a:solidFill>
                          <a:schemeClr val="tx1"/>
                        </a:solidFill>
                      </a:endParaRPr>
                    </a:p>
                  </a:txBody>
                  <a:tcPr>
                    <a:solidFill>
                      <a:schemeClr val="accent2">
                        <a:lumMod val="20000"/>
                        <a:lumOff val="80000"/>
                      </a:schemeClr>
                    </a:solidFill>
                  </a:tcPr>
                </a:tc>
                <a:extLst>
                  <a:ext uri="{0D108BD9-81ED-4DB2-BD59-A6C34878D82A}">
                    <a16:rowId xmlns:a16="http://schemas.microsoft.com/office/drawing/2014/main" val="1326713202"/>
                  </a:ext>
                </a:extLst>
              </a:tr>
              <a:tr h="365760">
                <a:tc>
                  <a:txBody>
                    <a:bodyPr/>
                    <a:lstStyle/>
                    <a:p>
                      <a:r>
                        <a:rPr lang="en-US" sz="1800" u="none" strike="noStrike" kern="1200" dirty="0">
                          <a:effectLst/>
                        </a:rPr>
                        <a:t>R2-D2</a:t>
                      </a:r>
                      <a:endParaRPr lang="en-US" dirty="0"/>
                    </a:p>
                  </a:txBody>
                  <a:tcPr/>
                </a:tc>
                <a:tc>
                  <a:txBody>
                    <a:bodyPr/>
                    <a:lstStyle/>
                    <a:p>
                      <a:r>
                        <a:rPr lang="en-US" dirty="0"/>
                        <a:t>Droid</a:t>
                      </a:r>
                    </a:p>
                  </a:txBody>
                  <a:tcPr/>
                </a:tc>
                <a:tc>
                  <a:txBody>
                    <a:bodyPr/>
                    <a:lstStyle/>
                    <a:p>
                      <a:r>
                        <a:rPr lang="en-US" dirty="0"/>
                        <a:t>96</a:t>
                      </a:r>
                    </a:p>
                  </a:txBody>
                  <a:tcPr/>
                </a:tc>
                <a:tc>
                  <a:txBody>
                    <a:bodyPr/>
                    <a:lstStyle/>
                    <a:p>
                      <a:r>
                        <a:rPr lang="en-US" dirty="0"/>
                        <a:t>32</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1917984425"/>
                  </a:ext>
                </a:extLst>
              </a:tr>
              <a:tr h="365760">
                <a:tc>
                  <a:txBody>
                    <a:bodyPr/>
                    <a:lstStyle/>
                    <a:p>
                      <a:r>
                        <a:rPr lang="en-US" sz="1800" u="none" strike="noStrike" kern="1200" dirty="0">
                          <a:effectLst/>
                        </a:rPr>
                        <a:t>C-3PO</a:t>
                      </a:r>
                      <a:endParaRPr lang="en-US" dirty="0"/>
                    </a:p>
                  </a:txBody>
                  <a:tcPr/>
                </a:tc>
                <a:tc>
                  <a:txBody>
                    <a:bodyPr/>
                    <a:lstStyle/>
                    <a:p>
                      <a:r>
                        <a:rPr lang="en-US" dirty="0"/>
                        <a:t>Droid</a:t>
                      </a:r>
                    </a:p>
                  </a:txBody>
                  <a:tcPr/>
                </a:tc>
                <a:tc>
                  <a:txBody>
                    <a:bodyPr/>
                    <a:lstStyle/>
                    <a:p>
                      <a:r>
                        <a:rPr lang="en-US" dirty="0"/>
                        <a:t>167</a:t>
                      </a:r>
                    </a:p>
                  </a:txBody>
                  <a:tcPr/>
                </a:tc>
                <a:tc>
                  <a:txBody>
                    <a:bodyPr/>
                    <a:lstStyle/>
                    <a:p>
                      <a:r>
                        <a:rPr lang="en-US" dirty="0"/>
                        <a:t>75</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2497741095"/>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858926794"/>
              </p:ext>
            </p:extLst>
          </p:nvPr>
        </p:nvGraphicFramePr>
        <p:xfrm>
          <a:off x="8204584" y="3016185"/>
          <a:ext cx="2196935" cy="1463040"/>
        </p:xfrm>
        <a:graphic>
          <a:graphicData uri="http://schemas.openxmlformats.org/drawingml/2006/table">
            <a:tbl>
              <a:tblPr firstRow="1" bandRow="1">
                <a:tableStyleId>{F5AB1C69-6EDB-4FF4-983F-18BD219EF322}</a:tableStyleId>
              </a:tblPr>
              <a:tblGrid>
                <a:gridCol w="1104406">
                  <a:extLst>
                    <a:ext uri="{9D8B030D-6E8A-4147-A177-3AD203B41FA5}">
                      <a16:colId xmlns:a16="http://schemas.microsoft.com/office/drawing/2014/main" val="2326760214"/>
                    </a:ext>
                  </a:extLst>
                </a:gridCol>
                <a:gridCol w="1092529">
                  <a:extLst>
                    <a:ext uri="{9D8B030D-6E8A-4147-A177-3AD203B41FA5}">
                      <a16:colId xmlns:a16="http://schemas.microsoft.com/office/drawing/2014/main" val="7705304"/>
                    </a:ext>
                  </a:extLst>
                </a:gridCol>
              </a:tblGrid>
              <a:tr h="365760">
                <a:tc>
                  <a:txBody>
                    <a:bodyPr/>
                    <a:lstStyle/>
                    <a:p>
                      <a:r>
                        <a:rPr lang="en-US" dirty="0"/>
                        <a:t>species</a:t>
                      </a:r>
                    </a:p>
                  </a:txBody>
                  <a:tcPr/>
                </a:tc>
                <a:tc>
                  <a:txBody>
                    <a:bodyPr/>
                    <a:lstStyle/>
                    <a:p>
                      <a:r>
                        <a:rPr lang="en-US" dirty="0"/>
                        <a:t>height</a:t>
                      </a:r>
                    </a:p>
                  </a:txBody>
                  <a:tcPr/>
                </a:tc>
                <a:extLst>
                  <a:ext uri="{0D108BD9-81ED-4DB2-BD59-A6C34878D82A}">
                    <a16:rowId xmlns:a16="http://schemas.microsoft.com/office/drawing/2014/main" val="1222777425"/>
                  </a:ext>
                </a:extLst>
              </a:tr>
              <a:tr h="365760">
                <a:tc>
                  <a:txBody>
                    <a:bodyPr/>
                    <a:lstStyle/>
                    <a:p>
                      <a:r>
                        <a:rPr lang="en-US" dirty="0"/>
                        <a:t>Human</a:t>
                      </a:r>
                    </a:p>
                  </a:txBody>
                  <a:tcPr>
                    <a:solidFill>
                      <a:schemeClr val="accent2">
                        <a:lumMod val="60000"/>
                        <a:lumOff val="40000"/>
                      </a:schemeClr>
                    </a:solidFill>
                  </a:tcPr>
                </a:tc>
                <a:tc>
                  <a:txBody>
                    <a:bodyPr/>
                    <a:lstStyle/>
                    <a:p>
                      <a:r>
                        <a:rPr lang="en-US" dirty="0"/>
                        <a:t>172</a:t>
                      </a:r>
                    </a:p>
                  </a:txBody>
                  <a:tcPr>
                    <a:solidFill>
                      <a:schemeClr val="accent2">
                        <a:lumMod val="20000"/>
                        <a:lumOff val="80000"/>
                      </a:schemeClr>
                    </a:solidFill>
                  </a:tcPr>
                </a:tc>
                <a:extLst>
                  <a:ext uri="{0D108BD9-81ED-4DB2-BD59-A6C34878D82A}">
                    <a16:rowId xmlns:a16="http://schemas.microsoft.com/office/drawing/2014/main" val="821424310"/>
                  </a:ext>
                </a:extLst>
              </a:tr>
              <a:tr h="365760">
                <a:tc>
                  <a:txBody>
                    <a:bodyPr/>
                    <a:lstStyle/>
                    <a:p>
                      <a:r>
                        <a:rPr lang="en-US" dirty="0"/>
                        <a:t>Human</a:t>
                      </a:r>
                    </a:p>
                  </a:txBody>
                  <a:tcPr>
                    <a:solidFill>
                      <a:schemeClr val="accent2">
                        <a:lumMod val="60000"/>
                        <a:lumOff val="40000"/>
                      </a:schemeClr>
                    </a:solidFill>
                  </a:tcPr>
                </a:tc>
                <a:tc>
                  <a:txBody>
                    <a:bodyPr/>
                    <a:lstStyle/>
                    <a:p>
                      <a:r>
                        <a:rPr lang="en-US" dirty="0"/>
                        <a:t>202</a:t>
                      </a:r>
                    </a:p>
                  </a:txBody>
                  <a:tcPr>
                    <a:solidFill>
                      <a:schemeClr val="accent2">
                        <a:lumMod val="20000"/>
                        <a:lumOff val="80000"/>
                      </a:schemeClr>
                    </a:solidFill>
                  </a:tcPr>
                </a:tc>
                <a:extLst>
                  <a:ext uri="{0D108BD9-81ED-4DB2-BD59-A6C34878D82A}">
                    <a16:rowId xmlns:a16="http://schemas.microsoft.com/office/drawing/2014/main" val="3264078335"/>
                  </a:ext>
                </a:extLst>
              </a:tr>
              <a:tr h="365760">
                <a:tc>
                  <a:txBody>
                    <a:bodyPr/>
                    <a:lstStyle/>
                    <a:p>
                      <a:r>
                        <a:rPr lang="en-US" dirty="0"/>
                        <a:t>Human</a:t>
                      </a:r>
                    </a:p>
                  </a:txBody>
                  <a:tcPr>
                    <a:solidFill>
                      <a:schemeClr val="accent2">
                        <a:lumMod val="60000"/>
                        <a:lumOff val="40000"/>
                      </a:schemeClr>
                    </a:solidFill>
                  </a:tcPr>
                </a:tc>
                <a:tc>
                  <a:txBody>
                    <a:bodyPr/>
                    <a:lstStyle/>
                    <a:p>
                      <a:r>
                        <a:rPr lang="en-US" dirty="0"/>
                        <a:t>150</a:t>
                      </a:r>
                    </a:p>
                  </a:txBody>
                  <a:tcPr>
                    <a:solidFill>
                      <a:schemeClr val="accent2">
                        <a:lumMod val="20000"/>
                        <a:lumOff val="80000"/>
                      </a:schemeClr>
                    </a:solidFill>
                  </a:tcPr>
                </a:tc>
                <a:extLst>
                  <a:ext uri="{0D108BD9-81ED-4DB2-BD59-A6C34878D82A}">
                    <a16:rowId xmlns:a16="http://schemas.microsoft.com/office/drawing/2014/main" val="988825842"/>
                  </a:ext>
                </a:extLst>
              </a:tr>
            </a:tbl>
          </a:graphicData>
        </a:graphic>
      </p:graphicFrame>
      <p:sp>
        <p:nvSpPr>
          <p:cNvPr id="8" name="Right Arrow 7">
            <a:extLst>
              <a:ext uri="{FF2B5EF4-FFF2-40B4-BE49-F238E27FC236}">
                <a16:creationId xmlns:a16="http://schemas.microsoft.com/office/drawing/2014/main" id="{977D8442-C861-EE43-9CF2-3B5461F75BF3}"/>
              </a:ext>
            </a:extLst>
          </p:cNvPr>
          <p:cNvSpPr/>
          <p:nvPr/>
        </p:nvSpPr>
        <p:spPr>
          <a:xfrm>
            <a:off x="7069639" y="3593036"/>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41C95B-1768-0445-BA7B-8BFD48366CF7}"/>
              </a:ext>
            </a:extLst>
          </p:cNvPr>
          <p:cNvSpPr txBox="1"/>
          <p:nvPr/>
        </p:nvSpPr>
        <p:spPr>
          <a:xfrm>
            <a:off x="2652191" y="2456035"/>
            <a:ext cx="6650860" cy="461665"/>
          </a:xfrm>
          <a:prstGeom prst="rect">
            <a:avLst/>
          </a:prstGeom>
          <a:noFill/>
        </p:spPr>
        <p:txBody>
          <a:bodyPr wrap="none" rtlCol="0">
            <a:spAutoFit/>
          </a:bodyPr>
          <a:lstStyle/>
          <a:p>
            <a:r>
              <a:rPr lang="en-US" sz="2400" i="1" dirty="0">
                <a:solidFill>
                  <a:srgbClr val="FF0000"/>
                </a:solidFill>
                <a:highlight>
                  <a:srgbClr val="FFFF00"/>
                </a:highlight>
              </a:rPr>
              <a:t>How would you modify this code to filter for Droid?</a:t>
            </a:r>
          </a:p>
        </p:txBody>
      </p:sp>
    </p:spTree>
    <p:extLst>
      <p:ext uri="{BB962C8B-B14F-4D97-AF65-F5344CB8AC3E}">
        <p14:creationId xmlns:p14="http://schemas.microsoft.com/office/powerpoint/2010/main" val="263285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rename() </a:t>
            </a:r>
            <a:r>
              <a:rPr lang="en-US" dirty="0"/>
              <a:t>is used to change column names</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2"/>
          <a:stretch>
            <a:fillRect/>
          </a:stretch>
        </p:blipFill>
        <p:spPr>
          <a:xfrm>
            <a:off x="10758850" y="144048"/>
            <a:ext cx="1201615" cy="1392261"/>
          </a:xfrm>
          <a:prstGeom prst="rect">
            <a:avLst/>
          </a:prstGeom>
        </p:spPr>
      </p:pic>
      <p:sp>
        <p:nvSpPr>
          <p:cNvPr id="3" name="TextBox 2">
            <a:extLst>
              <a:ext uri="{FF2B5EF4-FFF2-40B4-BE49-F238E27FC236}">
                <a16:creationId xmlns:a16="http://schemas.microsoft.com/office/drawing/2014/main" id="{8C52D537-A65F-E94B-97B5-2B4EB164EC51}"/>
              </a:ext>
            </a:extLst>
          </p:cNvPr>
          <p:cNvSpPr txBox="1"/>
          <p:nvPr/>
        </p:nvSpPr>
        <p:spPr>
          <a:xfrm>
            <a:off x="2490537" y="1434220"/>
            <a:ext cx="6765608" cy="1200329"/>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bg2">
                    <a:lumMod val="75000"/>
                  </a:schemeClr>
                </a:solidFill>
                <a:latin typeface="Monaco" pitchFamily="2" charset="77"/>
              </a:rPr>
              <a:t>starwars%&gt;%</a:t>
            </a:r>
          </a:p>
          <a:p>
            <a:r>
              <a:rPr lang="en-US" dirty="0">
                <a:solidFill>
                  <a:schemeClr val="bg2">
                    <a:lumMod val="75000"/>
                  </a:schemeClr>
                </a:solidFill>
                <a:latin typeface="Monaco" pitchFamily="2" charset="77"/>
              </a:rPr>
              <a:t>	  select(species, height)%&gt;%</a:t>
            </a:r>
          </a:p>
          <a:p>
            <a:r>
              <a:rPr lang="en-US" dirty="0">
                <a:solidFill>
                  <a:schemeClr val="bg2">
                    <a:lumMod val="50000"/>
                  </a:schemeClr>
                </a:solidFill>
                <a:latin typeface="Monaco" pitchFamily="2" charset="77"/>
              </a:rPr>
              <a:t>	</a:t>
            </a:r>
            <a:r>
              <a:rPr lang="en-US" dirty="0">
                <a:solidFill>
                  <a:schemeClr val="bg2">
                    <a:lumMod val="75000"/>
                  </a:schemeClr>
                </a:solidFill>
                <a:latin typeface="Monaco" pitchFamily="2" charset="77"/>
              </a:rPr>
              <a:t>  filter(species==“Human”)%&gt;%</a:t>
            </a:r>
          </a:p>
          <a:p>
            <a:r>
              <a:rPr lang="en-US" dirty="0">
                <a:solidFill>
                  <a:schemeClr val="accent1"/>
                </a:solidFill>
                <a:latin typeface="Monaco" pitchFamily="2" charset="77"/>
              </a:rPr>
              <a:t>	  rename(“height.cm” = height)</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368881417"/>
              </p:ext>
            </p:extLst>
          </p:nvPr>
        </p:nvGraphicFramePr>
        <p:xfrm>
          <a:off x="316992" y="3016185"/>
          <a:ext cx="6270845" cy="21945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963549">
                  <a:extLst>
                    <a:ext uri="{9D8B030D-6E8A-4147-A177-3AD203B41FA5}">
                      <a16:colId xmlns:a16="http://schemas.microsoft.com/office/drawing/2014/main" val="2268051717"/>
                    </a:ext>
                  </a:extLst>
                </a:gridCol>
                <a:gridCol w="1254169">
                  <a:extLst>
                    <a:ext uri="{9D8B030D-6E8A-4147-A177-3AD203B41FA5}">
                      <a16:colId xmlns:a16="http://schemas.microsoft.com/office/drawing/2014/main" val="3424900753"/>
                    </a:ext>
                  </a:extLst>
                </a:gridCol>
              </a:tblGrid>
              <a:tr h="365760">
                <a:tc>
                  <a:txBody>
                    <a:bodyPr/>
                    <a:lstStyle/>
                    <a:p>
                      <a:r>
                        <a:rPr lang="en-US" dirty="0"/>
                        <a:t>name</a:t>
                      </a:r>
                    </a:p>
                  </a:txBody>
                  <a:tcPr/>
                </a:tc>
                <a:tc>
                  <a:txBody>
                    <a:bodyPr/>
                    <a:lstStyle/>
                    <a:p>
                      <a:r>
                        <a:rPr lang="en-US" dirty="0"/>
                        <a:t>species</a:t>
                      </a:r>
                    </a:p>
                  </a:txBody>
                  <a:tcPr/>
                </a:tc>
                <a:tc>
                  <a:txBody>
                    <a:bodyPr/>
                    <a:lstStyle/>
                    <a:p>
                      <a:r>
                        <a:rPr lang="en-US" dirty="0"/>
                        <a:t>height</a:t>
                      </a:r>
                    </a:p>
                  </a:txBody>
                  <a:tcPr>
                    <a:solidFill>
                      <a:schemeClr val="accent2"/>
                    </a:solidFill>
                  </a:tcPr>
                </a:tc>
                <a:tc>
                  <a:txBody>
                    <a:bodyPr/>
                    <a:lstStyle/>
                    <a:p>
                      <a:r>
                        <a:rPr lang="en-US" dirty="0"/>
                        <a:t>mass</a:t>
                      </a:r>
                    </a:p>
                  </a:txBody>
                  <a:tcPr/>
                </a:tc>
                <a:tc>
                  <a:txBody>
                    <a:bodyPr/>
                    <a:lstStyle/>
                    <a:p>
                      <a:r>
                        <a:rPr lang="en-US" dirty="0"/>
                        <a:t>gender</a:t>
                      </a:r>
                    </a:p>
                  </a:txBody>
                  <a:tcPr/>
                </a:tc>
                <a:extLst>
                  <a:ext uri="{0D108BD9-81ED-4DB2-BD59-A6C34878D82A}">
                    <a16:rowId xmlns:a16="http://schemas.microsoft.com/office/drawing/2014/main" val="3336250746"/>
                  </a:ext>
                </a:extLst>
              </a:tr>
              <a:tr h="365760">
                <a:tc>
                  <a:txBody>
                    <a:bodyPr/>
                    <a:lstStyle/>
                    <a:p>
                      <a:r>
                        <a:rPr lang="en-US" sz="1800" u="none" strike="noStrike" kern="1200" dirty="0">
                          <a:effectLst/>
                        </a:rPr>
                        <a:t>Luke Skywalker</a:t>
                      </a:r>
                      <a:endParaRPr lang="en-US" dirty="0"/>
                    </a:p>
                  </a:txBody>
                  <a:tcPr/>
                </a:tc>
                <a:tc>
                  <a:txBody>
                    <a:bodyPr/>
                    <a:lstStyle/>
                    <a:p>
                      <a:r>
                        <a:rPr lang="en-US" dirty="0"/>
                        <a:t>Human</a:t>
                      </a:r>
                    </a:p>
                  </a:txBody>
                  <a:tcPr/>
                </a:tc>
                <a:tc>
                  <a:txBody>
                    <a:bodyPr/>
                    <a:lstStyle/>
                    <a:p>
                      <a:r>
                        <a:rPr lang="en-US" dirty="0"/>
                        <a:t>172</a:t>
                      </a:r>
                    </a:p>
                  </a:txBody>
                  <a:tcPr/>
                </a:tc>
                <a:tc>
                  <a:txBody>
                    <a:bodyPr/>
                    <a:lstStyle/>
                    <a:p>
                      <a:r>
                        <a:rPr lang="en-US" dirty="0"/>
                        <a:t>77</a:t>
                      </a:r>
                    </a:p>
                  </a:txBody>
                  <a:tcPr/>
                </a:tc>
                <a:tc>
                  <a:txBody>
                    <a:bodyPr/>
                    <a:lstStyle/>
                    <a:p>
                      <a:r>
                        <a:rPr lang="en-US" dirty="0"/>
                        <a:t>male</a:t>
                      </a:r>
                    </a:p>
                  </a:txBody>
                  <a:tcPr/>
                </a:tc>
                <a:extLst>
                  <a:ext uri="{0D108BD9-81ED-4DB2-BD59-A6C34878D82A}">
                    <a16:rowId xmlns:a16="http://schemas.microsoft.com/office/drawing/2014/main" val="1867817819"/>
                  </a:ext>
                </a:extLst>
              </a:tr>
              <a:tr h="365760">
                <a:tc>
                  <a:txBody>
                    <a:bodyPr/>
                    <a:lstStyle/>
                    <a:p>
                      <a:r>
                        <a:rPr lang="en-US" dirty="0"/>
                        <a:t>Darth Vader</a:t>
                      </a:r>
                    </a:p>
                  </a:txBody>
                  <a:tcPr/>
                </a:tc>
                <a:tc>
                  <a:txBody>
                    <a:bodyPr/>
                    <a:lstStyle/>
                    <a:p>
                      <a:r>
                        <a:rPr lang="en-US" dirty="0"/>
                        <a:t>Human</a:t>
                      </a:r>
                    </a:p>
                  </a:txBody>
                  <a:tcPr/>
                </a:tc>
                <a:tc>
                  <a:txBody>
                    <a:bodyPr/>
                    <a:lstStyle/>
                    <a:p>
                      <a:r>
                        <a:rPr lang="en-US" dirty="0"/>
                        <a:t>202</a:t>
                      </a:r>
                    </a:p>
                  </a:txBody>
                  <a:tcPr/>
                </a:tc>
                <a:tc>
                  <a:txBody>
                    <a:bodyPr/>
                    <a:lstStyle/>
                    <a:p>
                      <a:r>
                        <a:rPr lang="en-US" dirty="0"/>
                        <a:t>136</a:t>
                      </a:r>
                    </a:p>
                  </a:txBody>
                  <a:tcPr/>
                </a:tc>
                <a:tc>
                  <a:txBody>
                    <a:bodyPr/>
                    <a:lstStyle/>
                    <a:p>
                      <a:r>
                        <a:rPr lang="en-US" dirty="0"/>
                        <a:t>male</a:t>
                      </a:r>
                    </a:p>
                  </a:txBody>
                  <a:tcPr/>
                </a:tc>
                <a:extLst>
                  <a:ext uri="{0D108BD9-81ED-4DB2-BD59-A6C34878D82A}">
                    <a16:rowId xmlns:a16="http://schemas.microsoft.com/office/drawing/2014/main" val="2251774477"/>
                  </a:ext>
                </a:extLst>
              </a:tr>
              <a:tr h="365760">
                <a:tc>
                  <a:txBody>
                    <a:bodyPr/>
                    <a:lstStyle/>
                    <a:p>
                      <a:r>
                        <a:rPr lang="en-US" sz="1800" u="none" strike="noStrike" kern="1200" dirty="0">
                          <a:effectLst/>
                        </a:rPr>
                        <a:t>Leia Organa</a:t>
                      </a:r>
                      <a:endParaRPr lang="en-US" dirty="0"/>
                    </a:p>
                  </a:txBody>
                  <a:tcPr/>
                </a:tc>
                <a:tc>
                  <a:txBody>
                    <a:bodyPr/>
                    <a:lstStyle/>
                    <a:p>
                      <a:r>
                        <a:rPr lang="en-US" dirty="0"/>
                        <a:t>Human</a:t>
                      </a:r>
                    </a:p>
                  </a:txBody>
                  <a:tcPr/>
                </a:tc>
                <a:tc>
                  <a:txBody>
                    <a:bodyPr/>
                    <a:lstStyle/>
                    <a:p>
                      <a:r>
                        <a:rPr lang="en-US" dirty="0"/>
                        <a:t>150</a:t>
                      </a:r>
                    </a:p>
                  </a:txBody>
                  <a:tcPr/>
                </a:tc>
                <a:tc>
                  <a:txBody>
                    <a:bodyPr/>
                    <a:lstStyle/>
                    <a:p>
                      <a:r>
                        <a:rPr lang="en-US" dirty="0"/>
                        <a:t>49</a:t>
                      </a:r>
                    </a:p>
                  </a:txBody>
                  <a:tcPr/>
                </a:tc>
                <a:tc>
                  <a:txBody>
                    <a:bodyPr/>
                    <a:lstStyle/>
                    <a:p>
                      <a:r>
                        <a:rPr lang="en-US" dirty="0"/>
                        <a:t>female</a:t>
                      </a:r>
                      <a:endParaRPr lang="en-US" i="0" dirty="0">
                        <a:solidFill>
                          <a:schemeClr val="tx1"/>
                        </a:solidFill>
                      </a:endParaRPr>
                    </a:p>
                  </a:txBody>
                  <a:tcPr/>
                </a:tc>
                <a:extLst>
                  <a:ext uri="{0D108BD9-81ED-4DB2-BD59-A6C34878D82A}">
                    <a16:rowId xmlns:a16="http://schemas.microsoft.com/office/drawing/2014/main" val="1326713202"/>
                  </a:ext>
                </a:extLst>
              </a:tr>
              <a:tr h="365760">
                <a:tc>
                  <a:txBody>
                    <a:bodyPr/>
                    <a:lstStyle/>
                    <a:p>
                      <a:r>
                        <a:rPr lang="en-US" sz="1800" u="none" strike="noStrike" kern="1200" dirty="0">
                          <a:effectLst/>
                        </a:rPr>
                        <a:t>R2-D2</a:t>
                      </a:r>
                      <a:endParaRPr lang="en-US" dirty="0"/>
                    </a:p>
                  </a:txBody>
                  <a:tcPr/>
                </a:tc>
                <a:tc>
                  <a:txBody>
                    <a:bodyPr/>
                    <a:lstStyle/>
                    <a:p>
                      <a:r>
                        <a:rPr lang="en-US" dirty="0"/>
                        <a:t>Droid</a:t>
                      </a:r>
                    </a:p>
                  </a:txBody>
                  <a:tcPr/>
                </a:tc>
                <a:tc>
                  <a:txBody>
                    <a:bodyPr/>
                    <a:lstStyle/>
                    <a:p>
                      <a:r>
                        <a:rPr lang="en-US" dirty="0"/>
                        <a:t>96</a:t>
                      </a:r>
                    </a:p>
                  </a:txBody>
                  <a:tcPr/>
                </a:tc>
                <a:tc>
                  <a:txBody>
                    <a:bodyPr/>
                    <a:lstStyle/>
                    <a:p>
                      <a:r>
                        <a:rPr lang="en-US" dirty="0"/>
                        <a:t>32</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1917984425"/>
                  </a:ext>
                </a:extLst>
              </a:tr>
              <a:tr h="365760">
                <a:tc>
                  <a:txBody>
                    <a:bodyPr/>
                    <a:lstStyle/>
                    <a:p>
                      <a:r>
                        <a:rPr lang="en-US" sz="1800" u="none" strike="noStrike" kern="1200" dirty="0">
                          <a:effectLst/>
                        </a:rPr>
                        <a:t>C-3PO</a:t>
                      </a:r>
                      <a:endParaRPr lang="en-US" dirty="0"/>
                    </a:p>
                  </a:txBody>
                  <a:tcPr/>
                </a:tc>
                <a:tc>
                  <a:txBody>
                    <a:bodyPr/>
                    <a:lstStyle/>
                    <a:p>
                      <a:r>
                        <a:rPr lang="en-US" dirty="0"/>
                        <a:t>Droid</a:t>
                      </a:r>
                    </a:p>
                  </a:txBody>
                  <a:tcPr/>
                </a:tc>
                <a:tc>
                  <a:txBody>
                    <a:bodyPr/>
                    <a:lstStyle/>
                    <a:p>
                      <a:r>
                        <a:rPr lang="en-US" dirty="0"/>
                        <a:t>167</a:t>
                      </a:r>
                    </a:p>
                  </a:txBody>
                  <a:tcPr/>
                </a:tc>
                <a:tc>
                  <a:txBody>
                    <a:bodyPr/>
                    <a:lstStyle/>
                    <a:p>
                      <a:r>
                        <a:rPr lang="en-US" dirty="0"/>
                        <a:t>75</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2497741095"/>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3096835417"/>
              </p:ext>
            </p:extLst>
          </p:nvPr>
        </p:nvGraphicFramePr>
        <p:xfrm>
          <a:off x="8204584" y="3016185"/>
          <a:ext cx="2293203" cy="1463040"/>
        </p:xfrm>
        <a:graphic>
          <a:graphicData uri="http://schemas.openxmlformats.org/drawingml/2006/table">
            <a:tbl>
              <a:tblPr firstRow="1" bandRow="1">
                <a:tableStyleId>{F5AB1C69-6EDB-4FF4-983F-18BD219EF322}</a:tableStyleId>
              </a:tblPr>
              <a:tblGrid>
                <a:gridCol w="1152800">
                  <a:extLst>
                    <a:ext uri="{9D8B030D-6E8A-4147-A177-3AD203B41FA5}">
                      <a16:colId xmlns:a16="http://schemas.microsoft.com/office/drawing/2014/main" val="2326760214"/>
                    </a:ext>
                  </a:extLst>
                </a:gridCol>
                <a:gridCol w="1140403">
                  <a:extLst>
                    <a:ext uri="{9D8B030D-6E8A-4147-A177-3AD203B41FA5}">
                      <a16:colId xmlns:a16="http://schemas.microsoft.com/office/drawing/2014/main" val="7705304"/>
                    </a:ext>
                  </a:extLst>
                </a:gridCol>
              </a:tblGrid>
              <a:tr h="365760">
                <a:tc>
                  <a:txBody>
                    <a:bodyPr/>
                    <a:lstStyle/>
                    <a:p>
                      <a:r>
                        <a:rPr lang="en-US" dirty="0"/>
                        <a:t>species</a:t>
                      </a:r>
                    </a:p>
                  </a:txBody>
                  <a:tcPr/>
                </a:tc>
                <a:tc>
                  <a:txBody>
                    <a:bodyPr/>
                    <a:lstStyle/>
                    <a:p>
                      <a:r>
                        <a:rPr lang="en-US" dirty="0"/>
                        <a:t>height.cm</a:t>
                      </a:r>
                    </a:p>
                  </a:txBody>
                  <a:tcPr>
                    <a:solidFill>
                      <a:schemeClr val="accent2"/>
                    </a:solidFill>
                  </a:tcPr>
                </a:tc>
                <a:extLst>
                  <a:ext uri="{0D108BD9-81ED-4DB2-BD59-A6C34878D82A}">
                    <a16:rowId xmlns:a16="http://schemas.microsoft.com/office/drawing/2014/main" val="1222777425"/>
                  </a:ext>
                </a:extLst>
              </a:tr>
              <a:tr h="365760">
                <a:tc>
                  <a:txBody>
                    <a:bodyPr/>
                    <a:lstStyle/>
                    <a:p>
                      <a:r>
                        <a:rPr lang="en-US" dirty="0"/>
                        <a:t>Human</a:t>
                      </a:r>
                    </a:p>
                  </a:txBody>
                  <a:tcPr/>
                </a:tc>
                <a:tc>
                  <a:txBody>
                    <a:bodyPr/>
                    <a:lstStyle/>
                    <a:p>
                      <a:r>
                        <a:rPr lang="en-US" dirty="0"/>
                        <a:t>172</a:t>
                      </a:r>
                    </a:p>
                  </a:txBody>
                  <a:tcPr/>
                </a:tc>
                <a:extLst>
                  <a:ext uri="{0D108BD9-81ED-4DB2-BD59-A6C34878D82A}">
                    <a16:rowId xmlns:a16="http://schemas.microsoft.com/office/drawing/2014/main" val="821424310"/>
                  </a:ext>
                </a:extLst>
              </a:tr>
              <a:tr h="365760">
                <a:tc>
                  <a:txBody>
                    <a:bodyPr/>
                    <a:lstStyle/>
                    <a:p>
                      <a:r>
                        <a:rPr lang="en-US" dirty="0"/>
                        <a:t>Human</a:t>
                      </a:r>
                    </a:p>
                  </a:txBody>
                  <a:tcPr/>
                </a:tc>
                <a:tc>
                  <a:txBody>
                    <a:bodyPr/>
                    <a:lstStyle/>
                    <a:p>
                      <a:r>
                        <a:rPr lang="en-US" dirty="0"/>
                        <a:t>202</a:t>
                      </a:r>
                    </a:p>
                  </a:txBody>
                  <a:tcPr/>
                </a:tc>
                <a:extLst>
                  <a:ext uri="{0D108BD9-81ED-4DB2-BD59-A6C34878D82A}">
                    <a16:rowId xmlns:a16="http://schemas.microsoft.com/office/drawing/2014/main" val="3264078335"/>
                  </a:ext>
                </a:extLst>
              </a:tr>
              <a:tr h="365760">
                <a:tc>
                  <a:txBody>
                    <a:bodyPr/>
                    <a:lstStyle/>
                    <a:p>
                      <a:r>
                        <a:rPr lang="en-US" dirty="0"/>
                        <a:t>Human</a:t>
                      </a:r>
                    </a:p>
                  </a:txBody>
                  <a:tcPr/>
                </a:tc>
                <a:tc>
                  <a:txBody>
                    <a:bodyPr/>
                    <a:lstStyle/>
                    <a:p>
                      <a:r>
                        <a:rPr lang="en-US" dirty="0"/>
                        <a:t>150</a:t>
                      </a:r>
                    </a:p>
                  </a:txBody>
                  <a:tcPr/>
                </a:tc>
                <a:extLst>
                  <a:ext uri="{0D108BD9-81ED-4DB2-BD59-A6C34878D82A}">
                    <a16:rowId xmlns:a16="http://schemas.microsoft.com/office/drawing/2014/main" val="988825842"/>
                  </a:ext>
                </a:extLst>
              </a:tr>
            </a:tbl>
          </a:graphicData>
        </a:graphic>
      </p:graphicFrame>
      <p:sp>
        <p:nvSpPr>
          <p:cNvPr id="8" name="Right Arrow 7">
            <a:extLst>
              <a:ext uri="{FF2B5EF4-FFF2-40B4-BE49-F238E27FC236}">
                <a16:creationId xmlns:a16="http://schemas.microsoft.com/office/drawing/2014/main" id="{D7D99DE7-2A51-614F-9A4B-8C6C003C16C5}"/>
              </a:ext>
            </a:extLst>
          </p:cNvPr>
          <p:cNvSpPr/>
          <p:nvPr/>
        </p:nvSpPr>
        <p:spPr>
          <a:xfrm>
            <a:off x="7069639" y="3593036"/>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9E4BD91-0E07-B24A-8204-426154BC7680}"/>
              </a:ext>
            </a:extLst>
          </p:cNvPr>
          <p:cNvSpPr txBox="1"/>
          <p:nvPr/>
        </p:nvSpPr>
        <p:spPr>
          <a:xfrm>
            <a:off x="1376986" y="5707567"/>
            <a:ext cx="8557792" cy="461665"/>
          </a:xfrm>
          <a:prstGeom prst="rect">
            <a:avLst/>
          </a:prstGeom>
          <a:noFill/>
        </p:spPr>
        <p:txBody>
          <a:bodyPr wrap="none" rtlCol="0">
            <a:spAutoFit/>
          </a:bodyPr>
          <a:lstStyle/>
          <a:p>
            <a:r>
              <a:rPr lang="en-US" sz="2400" i="1" dirty="0">
                <a:solidFill>
                  <a:srgbClr val="FF0000"/>
                </a:solidFill>
                <a:highlight>
                  <a:srgbClr val="FFFF00"/>
                </a:highlight>
              </a:rPr>
              <a:t>How would you modify this code to change “name” to “Character”</a:t>
            </a:r>
          </a:p>
        </p:txBody>
      </p:sp>
    </p:spTree>
    <p:extLst>
      <p:ext uri="{BB962C8B-B14F-4D97-AF65-F5344CB8AC3E}">
        <p14:creationId xmlns:p14="http://schemas.microsoft.com/office/powerpoint/2010/main" val="118836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mutate() </a:t>
            </a:r>
            <a:r>
              <a:rPr lang="en-US" dirty="0"/>
              <a:t>is used to create new values</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2"/>
          <a:stretch>
            <a:fillRect/>
          </a:stretch>
        </p:blipFill>
        <p:spPr>
          <a:xfrm>
            <a:off x="10758850" y="144048"/>
            <a:ext cx="1201615" cy="1392261"/>
          </a:xfrm>
          <a:prstGeom prst="rect">
            <a:avLst/>
          </a:prstGeom>
        </p:spPr>
      </p:pic>
      <p:sp>
        <p:nvSpPr>
          <p:cNvPr id="3" name="TextBox 2">
            <a:extLst>
              <a:ext uri="{FF2B5EF4-FFF2-40B4-BE49-F238E27FC236}">
                <a16:creationId xmlns:a16="http://schemas.microsoft.com/office/drawing/2014/main" id="{8C52D537-A65F-E94B-97B5-2B4EB164EC51}"/>
              </a:ext>
            </a:extLst>
          </p:cNvPr>
          <p:cNvSpPr txBox="1"/>
          <p:nvPr/>
        </p:nvSpPr>
        <p:spPr>
          <a:xfrm>
            <a:off x="2490537" y="1275157"/>
            <a:ext cx="6765608" cy="1477328"/>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bg2">
                    <a:lumMod val="75000"/>
                  </a:schemeClr>
                </a:solidFill>
                <a:latin typeface="Monaco" pitchFamily="2" charset="77"/>
              </a:rPr>
              <a:t>starwars%&gt;%</a:t>
            </a:r>
          </a:p>
          <a:p>
            <a:r>
              <a:rPr lang="en-US" dirty="0">
                <a:solidFill>
                  <a:schemeClr val="bg2">
                    <a:lumMod val="75000"/>
                  </a:schemeClr>
                </a:solidFill>
                <a:latin typeface="Monaco" pitchFamily="2" charset="77"/>
              </a:rPr>
              <a:t>	  select(species, height)%&gt;%</a:t>
            </a:r>
          </a:p>
          <a:p>
            <a:r>
              <a:rPr lang="en-US" dirty="0">
                <a:solidFill>
                  <a:schemeClr val="bg2">
                    <a:lumMod val="75000"/>
                  </a:schemeClr>
                </a:solidFill>
                <a:latin typeface="Monaco" pitchFamily="2" charset="77"/>
              </a:rPr>
              <a:t>	  filter(species==“Human”)%&gt;%</a:t>
            </a:r>
          </a:p>
          <a:p>
            <a:r>
              <a:rPr lang="en-US" dirty="0">
                <a:solidFill>
                  <a:schemeClr val="bg2">
                    <a:lumMod val="75000"/>
                  </a:schemeClr>
                </a:solidFill>
                <a:latin typeface="Monaco" pitchFamily="2" charset="77"/>
              </a:rPr>
              <a:t>	  rename(“height.cm” = height)%&gt;%</a:t>
            </a:r>
          </a:p>
          <a:p>
            <a:r>
              <a:rPr lang="en-US" dirty="0">
                <a:solidFill>
                  <a:schemeClr val="accent1"/>
                </a:solidFill>
                <a:latin typeface="Monaco" pitchFamily="2" charset="77"/>
              </a:rPr>
              <a:t>	  mutate(</a:t>
            </a:r>
            <a:r>
              <a:rPr lang="en-US" dirty="0" err="1">
                <a:solidFill>
                  <a:schemeClr val="accent1"/>
                </a:solidFill>
                <a:latin typeface="Monaco" pitchFamily="2" charset="77"/>
              </a:rPr>
              <a:t>height.in</a:t>
            </a:r>
            <a:r>
              <a:rPr lang="en-US" dirty="0">
                <a:solidFill>
                  <a:schemeClr val="accent1"/>
                </a:solidFill>
                <a:latin typeface="Monaco" pitchFamily="2" charset="77"/>
              </a:rPr>
              <a:t> = </a:t>
            </a:r>
            <a:r>
              <a:rPr lang="en-US" dirty="0" err="1">
                <a:solidFill>
                  <a:schemeClr val="accent1"/>
                </a:solidFill>
                <a:latin typeface="Monaco" pitchFamily="2" charset="77"/>
              </a:rPr>
              <a:t>height.cm</a:t>
            </a:r>
            <a:r>
              <a:rPr lang="en-US" dirty="0">
                <a:solidFill>
                  <a:schemeClr val="accent1"/>
                </a:solidFill>
                <a:latin typeface="Monaco" pitchFamily="2" charset="77"/>
              </a:rPr>
              <a:t>/2.54)</a:t>
            </a:r>
          </a:p>
        </p:txBody>
      </p:sp>
      <p:sp>
        <p:nvSpPr>
          <p:cNvPr id="4" name="Right Arrow 3">
            <a:extLst>
              <a:ext uri="{FF2B5EF4-FFF2-40B4-BE49-F238E27FC236}">
                <a16:creationId xmlns:a16="http://schemas.microsoft.com/office/drawing/2014/main" id="{9E9DB77E-6A37-B04F-A870-58422DBCE2F4}"/>
              </a:ext>
            </a:extLst>
          </p:cNvPr>
          <p:cNvSpPr/>
          <p:nvPr/>
        </p:nvSpPr>
        <p:spPr>
          <a:xfrm>
            <a:off x="7069639" y="3593036"/>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3976101111"/>
              </p:ext>
            </p:extLst>
          </p:nvPr>
        </p:nvGraphicFramePr>
        <p:xfrm>
          <a:off x="316992" y="3016185"/>
          <a:ext cx="6270845" cy="21945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963549">
                  <a:extLst>
                    <a:ext uri="{9D8B030D-6E8A-4147-A177-3AD203B41FA5}">
                      <a16:colId xmlns:a16="http://schemas.microsoft.com/office/drawing/2014/main" val="2268051717"/>
                    </a:ext>
                  </a:extLst>
                </a:gridCol>
                <a:gridCol w="1254169">
                  <a:extLst>
                    <a:ext uri="{9D8B030D-6E8A-4147-A177-3AD203B41FA5}">
                      <a16:colId xmlns:a16="http://schemas.microsoft.com/office/drawing/2014/main" val="3424900753"/>
                    </a:ext>
                  </a:extLst>
                </a:gridCol>
              </a:tblGrid>
              <a:tr h="36576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mass</a:t>
                      </a:r>
                    </a:p>
                  </a:txBody>
                  <a:tcPr/>
                </a:tc>
                <a:tc>
                  <a:txBody>
                    <a:bodyPr/>
                    <a:lstStyle/>
                    <a:p>
                      <a:r>
                        <a:rPr lang="en-US" dirty="0"/>
                        <a:t>gender</a:t>
                      </a:r>
                    </a:p>
                  </a:txBody>
                  <a:tcPr/>
                </a:tc>
                <a:extLst>
                  <a:ext uri="{0D108BD9-81ED-4DB2-BD59-A6C34878D82A}">
                    <a16:rowId xmlns:a16="http://schemas.microsoft.com/office/drawing/2014/main" val="3336250746"/>
                  </a:ext>
                </a:extLst>
              </a:tr>
              <a:tr h="365760">
                <a:tc>
                  <a:txBody>
                    <a:bodyPr/>
                    <a:lstStyle/>
                    <a:p>
                      <a:r>
                        <a:rPr lang="en-US" sz="1800" u="none" strike="noStrike" kern="1200" dirty="0">
                          <a:effectLst/>
                        </a:rPr>
                        <a:t>Luke Skywalker</a:t>
                      </a:r>
                      <a:endParaRPr lang="en-US" dirty="0"/>
                    </a:p>
                  </a:txBody>
                  <a:tcPr/>
                </a:tc>
                <a:tc>
                  <a:txBody>
                    <a:bodyPr/>
                    <a:lstStyle/>
                    <a:p>
                      <a:r>
                        <a:rPr lang="en-US" dirty="0"/>
                        <a:t>Human</a:t>
                      </a:r>
                    </a:p>
                  </a:txBody>
                  <a:tcPr/>
                </a:tc>
                <a:tc>
                  <a:txBody>
                    <a:bodyPr/>
                    <a:lstStyle/>
                    <a:p>
                      <a:r>
                        <a:rPr lang="en-US" dirty="0"/>
                        <a:t>172</a:t>
                      </a:r>
                    </a:p>
                  </a:txBody>
                  <a:tcPr/>
                </a:tc>
                <a:tc>
                  <a:txBody>
                    <a:bodyPr/>
                    <a:lstStyle/>
                    <a:p>
                      <a:r>
                        <a:rPr lang="en-US" dirty="0"/>
                        <a:t>77</a:t>
                      </a:r>
                    </a:p>
                  </a:txBody>
                  <a:tcPr/>
                </a:tc>
                <a:tc>
                  <a:txBody>
                    <a:bodyPr/>
                    <a:lstStyle/>
                    <a:p>
                      <a:r>
                        <a:rPr lang="en-US" dirty="0"/>
                        <a:t>male</a:t>
                      </a:r>
                    </a:p>
                  </a:txBody>
                  <a:tcPr/>
                </a:tc>
                <a:extLst>
                  <a:ext uri="{0D108BD9-81ED-4DB2-BD59-A6C34878D82A}">
                    <a16:rowId xmlns:a16="http://schemas.microsoft.com/office/drawing/2014/main" val="1867817819"/>
                  </a:ext>
                </a:extLst>
              </a:tr>
              <a:tr h="365760">
                <a:tc>
                  <a:txBody>
                    <a:bodyPr/>
                    <a:lstStyle/>
                    <a:p>
                      <a:r>
                        <a:rPr lang="en-US" dirty="0"/>
                        <a:t>Darth Vader</a:t>
                      </a:r>
                    </a:p>
                  </a:txBody>
                  <a:tcPr/>
                </a:tc>
                <a:tc>
                  <a:txBody>
                    <a:bodyPr/>
                    <a:lstStyle/>
                    <a:p>
                      <a:r>
                        <a:rPr lang="en-US" dirty="0"/>
                        <a:t>Human</a:t>
                      </a:r>
                    </a:p>
                  </a:txBody>
                  <a:tcPr/>
                </a:tc>
                <a:tc>
                  <a:txBody>
                    <a:bodyPr/>
                    <a:lstStyle/>
                    <a:p>
                      <a:r>
                        <a:rPr lang="en-US" dirty="0"/>
                        <a:t>202</a:t>
                      </a:r>
                    </a:p>
                  </a:txBody>
                  <a:tcPr/>
                </a:tc>
                <a:tc>
                  <a:txBody>
                    <a:bodyPr/>
                    <a:lstStyle/>
                    <a:p>
                      <a:r>
                        <a:rPr lang="en-US" dirty="0"/>
                        <a:t>136</a:t>
                      </a:r>
                    </a:p>
                  </a:txBody>
                  <a:tcPr/>
                </a:tc>
                <a:tc>
                  <a:txBody>
                    <a:bodyPr/>
                    <a:lstStyle/>
                    <a:p>
                      <a:r>
                        <a:rPr lang="en-US" dirty="0"/>
                        <a:t>male</a:t>
                      </a:r>
                    </a:p>
                  </a:txBody>
                  <a:tcPr/>
                </a:tc>
                <a:extLst>
                  <a:ext uri="{0D108BD9-81ED-4DB2-BD59-A6C34878D82A}">
                    <a16:rowId xmlns:a16="http://schemas.microsoft.com/office/drawing/2014/main" val="2251774477"/>
                  </a:ext>
                </a:extLst>
              </a:tr>
              <a:tr h="365760">
                <a:tc>
                  <a:txBody>
                    <a:bodyPr/>
                    <a:lstStyle/>
                    <a:p>
                      <a:r>
                        <a:rPr lang="en-US" sz="1800" u="none" strike="noStrike" kern="1200" dirty="0">
                          <a:effectLst/>
                        </a:rPr>
                        <a:t>Leia Organa</a:t>
                      </a:r>
                      <a:endParaRPr lang="en-US" dirty="0"/>
                    </a:p>
                  </a:txBody>
                  <a:tcPr/>
                </a:tc>
                <a:tc>
                  <a:txBody>
                    <a:bodyPr/>
                    <a:lstStyle/>
                    <a:p>
                      <a:r>
                        <a:rPr lang="en-US" dirty="0"/>
                        <a:t>Human</a:t>
                      </a:r>
                    </a:p>
                  </a:txBody>
                  <a:tcPr/>
                </a:tc>
                <a:tc>
                  <a:txBody>
                    <a:bodyPr/>
                    <a:lstStyle/>
                    <a:p>
                      <a:r>
                        <a:rPr lang="en-US" dirty="0"/>
                        <a:t>150</a:t>
                      </a:r>
                    </a:p>
                  </a:txBody>
                  <a:tcPr/>
                </a:tc>
                <a:tc>
                  <a:txBody>
                    <a:bodyPr/>
                    <a:lstStyle/>
                    <a:p>
                      <a:r>
                        <a:rPr lang="en-US" dirty="0"/>
                        <a:t>49</a:t>
                      </a:r>
                    </a:p>
                  </a:txBody>
                  <a:tcPr/>
                </a:tc>
                <a:tc>
                  <a:txBody>
                    <a:bodyPr/>
                    <a:lstStyle/>
                    <a:p>
                      <a:r>
                        <a:rPr lang="en-US" dirty="0"/>
                        <a:t>female</a:t>
                      </a:r>
                      <a:endParaRPr lang="en-US" i="0" dirty="0">
                        <a:solidFill>
                          <a:schemeClr val="tx1"/>
                        </a:solidFill>
                      </a:endParaRPr>
                    </a:p>
                  </a:txBody>
                  <a:tcPr/>
                </a:tc>
                <a:extLst>
                  <a:ext uri="{0D108BD9-81ED-4DB2-BD59-A6C34878D82A}">
                    <a16:rowId xmlns:a16="http://schemas.microsoft.com/office/drawing/2014/main" val="1326713202"/>
                  </a:ext>
                </a:extLst>
              </a:tr>
              <a:tr h="365760">
                <a:tc>
                  <a:txBody>
                    <a:bodyPr/>
                    <a:lstStyle/>
                    <a:p>
                      <a:r>
                        <a:rPr lang="en-US" sz="1800" u="none" strike="noStrike" kern="1200" dirty="0">
                          <a:effectLst/>
                        </a:rPr>
                        <a:t>R2-D2</a:t>
                      </a:r>
                      <a:endParaRPr lang="en-US" dirty="0"/>
                    </a:p>
                  </a:txBody>
                  <a:tcPr/>
                </a:tc>
                <a:tc>
                  <a:txBody>
                    <a:bodyPr/>
                    <a:lstStyle/>
                    <a:p>
                      <a:r>
                        <a:rPr lang="en-US" dirty="0"/>
                        <a:t>Droid</a:t>
                      </a:r>
                    </a:p>
                  </a:txBody>
                  <a:tcPr/>
                </a:tc>
                <a:tc>
                  <a:txBody>
                    <a:bodyPr/>
                    <a:lstStyle/>
                    <a:p>
                      <a:r>
                        <a:rPr lang="en-US" dirty="0"/>
                        <a:t>96</a:t>
                      </a:r>
                    </a:p>
                  </a:txBody>
                  <a:tcPr/>
                </a:tc>
                <a:tc>
                  <a:txBody>
                    <a:bodyPr/>
                    <a:lstStyle/>
                    <a:p>
                      <a:r>
                        <a:rPr lang="en-US" dirty="0"/>
                        <a:t>32</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1917984425"/>
                  </a:ext>
                </a:extLst>
              </a:tr>
              <a:tr h="365760">
                <a:tc>
                  <a:txBody>
                    <a:bodyPr/>
                    <a:lstStyle/>
                    <a:p>
                      <a:r>
                        <a:rPr lang="en-US" sz="1800" u="none" strike="noStrike" kern="1200" dirty="0">
                          <a:effectLst/>
                        </a:rPr>
                        <a:t>C-3PO</a:t>
                      </a:r>
                      <a:endParaRPr lang="en-US" dirty="0"/>
                    </a:p>
                  </a:txBody>
                  <a:tcPr/>
                </a:tc>
                <a:tc>
                  <a:txBody>
                    <a:bodyPr/>
                    <a:lstStyle/>
                    <a:p>
                      <a:r>
                        <a:rPr lang="en-US" dirty="0"/>
                        <a:t>Droid</a:t>
                      </a:r>
                    </a:p>
                  </a:txBody>
                  <a:tcPr/>
                </a:tc>
                <a:tc>
                  <a:txBody>
                    <a:bodyPr/>
                    <a:lstStyle/>
                    <a:p>
                      <a:r>
                        <a:rPr lang="en-US" dirty="0"/>
                        <a:t>167</a:t>
                      </a:r>
                    </a:p>
                  </a:txBody>
                  <a:tcPr/>
                </a:tc>
                <a:tc>
                  <a:txBody>
                    <a:bodyPr/>
                    <a:lstStyle/>
                    <a:p>
                      <a:r>
                        <a:rPr lang="en-US" dirty="0"/>
                        <a:t>75</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2497741095"/>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736016605"/>
              </p:ext>
            </p:extLst>
          </p:nvPr>
        </p:nvGraphicFramePr>
        <p:xfrm>
          <a:off x="8204584" y="3016185"/>
          <a:ext cx="3397608" cy="1463040"/>
        </p:xfrm>
        <a:graphic>
          <a:graphicData uri="http://schemas.openxmlformats.org/drawingml/2006/table">
            <a:tbl>
              <a:tblPr firstRow="1" bandRow="1">
                <a:tableStyleId>{F5AB1C69-6EDB-4FF4-983F-18BD219EF322}</a:tableStyleId>
              </a:tblPr>
              <a:tblGrid>
                <a:gridCol w="1032161">
                  <a:extLst>
                    <a:ext uri="{9D8B030D-6E8A-4147-A177-3AD203B41FA5}">
                      <a16:colId xmlns:a16="http://schemas.microsoft.com/office/drawing/2014/main" val="2326760214"/>
                    </a:ext>
                  </a:extLst>
                </a:gridCol>
                <a:gridCol w="1321478">
                  <a:extLst>
                    <a:ext uri="{9D8B030D-6E8A-4147-A177-3AD203B41FA5}">
                      <a16:colId xmlns:a16="http://schemas.microsoft.com/office/drawing/2014/main" val="7705304"/>
                    </a:ext>
                  </a:extLst>
                </a:gridCol>
                <a:gridCol w="1043969">
                  <a:extLst>
                    <a:ext uri="{9D8B030D-6E8A-4147-A177-3AD203B41FA5}">
                      <a16:colId xmlns:a16="http://schemas.microsoft.com/office/drawing/2014/main" val="3934590803"/>
                    </a:ext>
                  </a:extLst>
                </a:gridCol>
              </a:tblGrid>
              <a:tr h="365760">
                <a:tc>
                  <a:txBody>
                    <a:bodyPr/>
                    <a:lstStyle/>
                    <a:p>
                      <a:r>
                        <a:rPr lang="en-US" dirty="0"/>
                        <a:t>species</a:t>
                      </a:r>
                    </a:p>
                  </a:txBody>
                  <a:tcPr/>
                </a:tc>
                <a:tc>
                  <a:txBody>
                    <a:bodyPr/>
                    <a:lstStyle/>
                    <a:p>
                      <a:r>
                        <a:rPr lang="en-US" dirty="0"/>
                        <a:t>height.cm</a:t>
                      </a:r>
                    </a:p>
                  </a:txBody>
                  <a:tcPr/>
                </a:tc>
                <a:tc>
                  <a:txBody>
                    <a:bodyPr/>
                    <a:lstStyle/>
                    <a:p>
                      <a:r>
                        <a:rPr lang="en-US" dirty="0"/>
                        <a:t>height.in</a:t>
                      </a:r>
                    </a:p>
                  </a:txBody>
                  <a:tcPr>
                    <a:solidFill>
                      <a:schemeClr val="accent2"/>
                    </a:solidFill>
                  </a:tcPr>
                </a:tc>
                <a:extLst>
                  <a:ext uri="{0D108BD9-81ED-4DB2-BD59-A6C34878D82A}">
                    <a16:rowId xmlns:a16="http://schemas.microsoft.com/office/drawing/2014/main" val="1222777425"/>
                  </a:ext>
                </a:extLst>
              </a:tr>
              <a:tr h="365760">
                <a:tc>
                  <a:txBody>
                    <a:bodyPr/>
                    <a:lstStyle/>
                    <a:p>
                      <a:r>
                        <a:rPr lang="en-US" dirty="0"/>
                        <a:t>Human</a:t>
                      </a:r>
                    </a:p>
                  </a:txBody>
                  <a:tcPr/>
                </a:tc>
                <a:tc>
                  <a:txBody>
                    <a:bodyPr/>
                    <a:lstStyle/>
                    <a:p>
                      <a:r>
                        <a:rPr lang="en-US" dirty="0"/>
                        <a:t>172</a:t>
                      </a:r>
                    </a:p>
                  </a:txBody>
                  <a:tcPr/>
                </a:tc>
                <a:tc>
                  <a:txBody>
                    <a:bodyPr/>
                    <a:lstStyle/>
                    <a:p>
                      <a:r>
                        <a:rPr lang="en-US" dirty="0"/>
                        <a:t>68</a:t>
                      </a:r>
                    </a:p>
                  </a:txBody>
                  <a:tcPr>
                    <a:solidFill>
                      <a:schemeClr val="accent2">
                        <a:lumMod val="20000"/>
                        <a:lumOff val="80000"/>
                      </a:schemeClr>
                    </a:solidFill>
                  </a:tcPr>
                </a:tc>
                <a:extLst>
                  <a:ext uri="{0D108BD9-81ED-4DB2-BD59-A6C34878D82A}">
                    <a16:rowId xmlns:a16="http://schemas.microsoft.com/office/drawing/2014/main" val="821424310"/>
                  </a:ext>
                </a:extLst>
              </a:tr>
              <a:tr h="365760">
                <a:tc>
                  <a:txBody>
                    <a:bodyPr/>
                    <a:lstStyle/>
                    <a:p>
                      <a:r>
                        <a:rPr lang="en-US" dirty="0"/>
                        <a:t>Human</a:t>
                      </a:r>
                    </a:p>
                  </a:txBody>
                  <a:tcPr/>
                </a:tc>
                <a:tc>
                  <a:txBody>
                    <a:bodyPr/>
                    <a:lstStyle/>
                    <a:p>
                      <a:r>
                        <a:rPr lang="en-US" dirty="0"/>
                        <a:t>202</a:t>
                      </a:r>
                    </a:p>
                  </a:txBody>
                  <a:tcPr/>
                </a:tc>
                <a:tc>
                  <a:txBody>
                    <a:bodyPr/>
                    <a:lstStyle/>
                    <a:p>
                      <a:r>
                        <a:rPr lang="en-US" dirty="0"/>
                        <a:t>80</a:t>
                      </a:r>
                    </a:p>
                  </a:txBody>
                  <a:tcPr>
                    <a:solidFill>
                      <a:schemeClr val="accent2">
                        <a:lumMod val="20000"/>
                        <a:lumOff val="80000"/>
                      </a:schemeClr>
                    </a:solidFill>
                  </a:tcPr>
                </a:tc>
                <a:extLst>
                  <a:ext uri="{0D108BD9-81ED-4DB2-BD59-A6C34878D82A}">
                    <a16:rowId xmlns:a16="http://schemas.microsoft.com/office/drawing/2014/main" val="3264078335"/>
                  </a:ext>
                </a:extLst>
              </a:tr>
              <a:tr h="365760">
                <a:tc>
                  <a:txBody>
                    <a:bodyPr/>
                    <a:lstStyle/>
                    <a:p>
                      <a:r>
                        <a:rPr lang="en-US" dirty="0"/>
                        <a:t>Human</a:t>
                      </a:r>
                    </a:p>
                  </a:txBody>
                  <a:tcPr/>
                </a:tc>
                <a:tc>
                  <a:txBody>
                    <a:bodyPr/>
                    <a:lstStyle/>
                    <a:p>
                      <a:r>
                        <a:rPr lang="en-US" dirty="0"/>
                        <a:t>150</a:t>
                      </a:r>
                    </a:p>
                  </a:txBody>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988825842"/>
                  </a:ext>
                </a:extLst>
              </a:tr>
            </a:tbl>
          </a:graphicData>
        </a:graphic>
      </p:graphicFrame>
      <p:sp>
        <p:nvSpPr>
          <p:cNvPr id="8" name="TextBox 7">
            <a:extLst>
              <a:ext uri="{FF2B5EF4-FFF2-40B4-BE49-F238E27FC236}">
                <a16:creationId xmlns:a16="http://schemas.microsoft.com/office/drawing/2014/main" id="{CF7D85AC-47BD-BD40-8562-4CB0E3E8B855}"/>
              </a:ext>
            </a:extLst>
          </p:cNvPr>
          <p:cNvSpPr txBox="1"/>
          <p:nvPr/>
        </p:nvSpPr>
        <p:spPr>
          <a:xfrm>
            <a:off x="2649030" y="5820463"/>
            <a:ext cx="6893939" cy="461665"/>
          </a:xfrm>
          <a:prstGeom prst="rect">
            <a:avLst/>
          </a:prstGeom>
          <a:noFill/>
        </p:spPr>
        <p:txBody>
          <a:bodyPr wrap="none" rtlCol="0">
            <a:spAutoFit/>
          </a:bodyPr>
          <a:lstStyle/>
          <a:p>
            <a:r>
              <a:rPr lang="en-US" sz="2400" i="1" dirty="0">
                <a:solidFill>
                  <a:srgbClr val="FF0000"/>
                </a:solidFill>
                <a:highlight>
                  <a:srgbClr val="FFFF00"/>
                </a:highlight>
              </a:rPr>
              <a:t>How would you add to this code to create “</a:t>
            </a:r>
            <a:r>
              <a:rPr lang="en-US" sz="2400" i="1" dirty="0" err="1">
                <a:solidFill>
                  <a:srgbClr val="FF0000"/>
                </a:solidFill>
                <a:highlight>
                  <a:srgbClr val="FFFF00"/>
                </a:highlight>
              </a:rPr>
              <a:t>height.ft</a:t>
            </a:r>
            <a:r>
              <a:rPr lang="en-US" sz="2400" i="1" dirty="0">
                <a:solidFill>
                  <a:srgbClr val="FF0000"/>
                </a:solidFill>
                <a:highlight>
                  <a:srgbClr val="FFFF00"/>
                </a:highlight>
              </a:rPr>
              <a:t>”?</a:t>
            </a:r>
          </a:p>
        </p:txBody>
      </p:sp>
    </p:spTree>
    <p:extLst>
      <p:ext uri="{BB962C8B-B14F-4D97-AF65-F5344CB8AC3E}">
        <p14:creationId xmlns:p14="http://schemas.microsoft.com/office/powerpoint/2010/main" val="55855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52EE9-3202-1B45-8F6D-281615407CCB}"/>
              </a:ext>
            </a:extLst>
          </p:cNvPr>
          <p:cNvSpPr>
            <a:spLocks noGrp="1"/>
          </p:cNvSpPr>
          <p:nvPr>
            <p:ph type="title"/>
          </p:nvPr>
        </p:nvSpPr>
        <p:spPr>
          <a:xfrm>
            <a:off x="316992" y="365126"/>
            <a:ext cx="10441858" cy="646332"/>
          </a:xfrm>
        </p:spPr>
        <p:txBody>
          <a:bodyPr>
            <a:normAutofit fontScale="90000"/>
          </a:bodyPr>
          <a:lstStyle/>
          <a:p>
            <a:r>
              <a:rPr lang="en-US" dirty="0">
                <a:solidFill>
                  <a:schemeClr val="accent2"/>
                </a:solidFill>
              </a:rPr>
              <a:t>arrange() </a:t>
            </a:r>
            <a:r>
              <a:rPr lang="en-US" dirty="0"/>
              <a:t>is used to sort observations</a:t>
            </a:r>
          </a:p>
        </p:txBody>
      </p:sp>
      <p:pic>
        <p:nvPicPr>
          <p:cNvPr id="5" name="Content Placeholder 4">
            <a:extLst>
              <a:ext uri="{FF2B5EF4-FFF2-40B4-BE49-F238E27FC236}">
                <a16:creationId xmlns:a16="http://schemas.microsoft.com/office/drawing/2014/main" id="{DC038D8F-5D8F-4D4E-A111-F7B61A8B2344}"/>
              </a:ext>
            </a:extLst>
          </p:cNvPr>
          <p:cNvPicPr>
            <a:picLocks noGrp="1" noChangeAspect="1"/>
          </p:cNvPicPr>
          <p:nvPr>
            <p:ph idx="1"/>
          </p:nvPr>
        </p:nvPicPr>
        <p:blipFill>
          <a:blip r:embed="rId3"/>
          <a:stretch>
            <a:fillRect/>
          </a:stretch>
        </p:blipFill>
        <p:spPr>
          <a:xfrm>
            <a:off x="10758850" y="144048"/>
            <a:ext cx="1201615" cy="1392261"/>
          </a:xfrm>
          <a:prstGeom prst="rect">
            <a:avLst/>
          </a:prstGeom>
        </p:spPr>
      </p:pic>
      <p:sp>
        <p:nvSpPr>
          <p:cNvPr id="3" name="TextBox 2">
            <a:extLst>
              <a:ext uri="{FF2B5EF4-FFF2-40B4-BE49-F238E27FC236}">
                <a16:creationId xmlns:a16="http://schemas.microsoft.com/office/drawing/2014/main" id="{8C52D537-A65F-E94B-97B5-2B4EB164EC51}"/>
              </a:ext>
            </a:extLst>
          </p:cNvPr>
          <p:cNvSpPr txBox="1"/>
          <p:nvPr/>
        </p:nvSpPr>
        <p:spPr>
          <a:xfrm>
            <a:off x="2478661" y="1136658"/>
            <a:ext cx="6765608" cy="1754326"/>
          </a:xfrm>
          <a:prstGeom prst="rect">
            <a:avLst/>
          </a:prstGeom>
          <a:solidFill>
            <a:schemeClr val="bg1">
              <a:lumMod val="95000"/>
            </a:schemeClr>
          </a:solidFill>
          <a:ln>
            <a:solidFill>
              <a:schemeClr val="tx1"/>
            </a:solidFill>
          </a:ln>
        </p:spPr>
        <p:txBody>
          <a:bodyPr wrap="square" rtlCol="0">
            <a:spAutoFit/>
          </a:bodyPr>
          <a:lstStyle/>
          <a:p>
            <a:r>
              <a:rPr lang="en-US" dirty="0">
                <a:solidFill>
                  <a:schemeClr val="bg2">
                    <a:lumMod val="75000"/>
                  </a:schemeClr>
                </a:solidFill>
                <a:latin typeface="Monaco" pitchFamily="2" charset="77"/>
              </a:rPr>
              <a:t>starwars%&gt;%</a:t>
            </a:r>
          </a:p>
          <a:p>
            <a:r>
              <a:rPr lang="en-US" dirty="0">
                <a:solidFill>
                  <a:schemeClr val="bg2">
                    <a:lumMod val="75000"/>
                  </a:schemeClr>
                </a:solidFill>
                <a:latin typeface="Monaco" pitchFamily="2" charset="77"/>
              </a:rPr>
              <a:t>	  select(species, height)%&gt;%</a:t>
            </a:r>
          </a:p>
          <a:p>
            <a:r>
              <a:rPr lang="en-US" dirty="0">
                <a:solidFill>
                  <a:schemeClr val="bg2">
                    <a:lumMod val="75000"/>
                  </a:schemeClr>
                </a:solidFill>
                <a:latin typeface="Monaco" pitchFamily="2" charset="77"/>
              </a:rPr>
              <a:t>	  filter(species==“Human”)%&gt;%</a:t>
            </a:r>
          </a:p>
          <a:p>
            <a:r>
              <a:rPr lang="en-US" dirty="0">
                <a:solidFill>
                  <a:schemeClr val="bg2">
                    <a:lumMod val="75000"/>
                  </a:schemeClr>
                </a:solidFill>
                <a:latin typeface="Monaco" pitchFamily="2" charset="77"/>
              </a:rPr>
              <a:t>	  rename(“height.cm” = height)%&gt;%</a:t>
            </a:r>
          </a:p>
          <a:p>
            <a:r>
              <a:rPr lang="en-US" dirty="0">
                <a:solidFill>
                  <a:schemeClr val="accent1"/>
                </a:solidFill>
                <a:latin typeface="Monaco" pitchFamily="2" charset="77"/>
              </a:rPr>
              <a:t>	  </a:t>
            </a:r>
            <a:r>
              <a:rPr lang="en-US" dirty="0">
                <a:solidFill>
                  <a:schemeClr val="bg2">
                    <a:lumMod val="75000"/>
                  </a:schemeClr>
                </a:solidFill>
                <a:latin typeface="Monaco" pitchFamily="2" charset="77"/>
              </a:rPr>
              <a:t>mutate(height.in = height.cm/2.54)%&gt;%</a:t>
            </a:r>
          </a:p>
          <a:p>
            <a:r>
              <a:rPr lang="en-US" dirty="0">
                <a:solidFill>
                  <a:schemeClr val="accent1"/>
                </a:solidFill>
                <a:latin typeface="Monaco" pitchFamily="2" charset="77"/>
              </a:rPr>
              <a:t>	  arrange(height.in)</a:t>
            </a:r>
          </a:p>
        </p:txBody>
      </p:sp>
      <p:graphicFrame>
        <p:nvGraphicFramePr>
          <p:cNvPr id="9" name="Table 8">
            <a:extLst>
              <a:ext uri="{FF2B5EF4-FFF2-40B4-BE49-F238E27FC236}">
                <a16:creationId xmlns:a16="http://schemas.microsoft.com/office/drawing/2014/main" id="{DACB0975-FE87-BC4D-85DD-7FE0AC6E72C4}"/>
              </a:ext>
            </a:extLst>
          </p:cNvPr>
          <p:cNvGraphicFramePr>
            <a:graphicFrameLocks noGrp="1"/>
          </p:cNvGraphicFramePr>
          <p:nvPr>
            <p:extLst>
              <p:ext uri="{D42A27DB-BD31-4B8C-83A1-F6EECF244321}">
                <p14:modId xmlns:p14="http://schemas.microsoft.com/office/powerpoint/2010/main" val="82092831"/>
              </p:ext>
            </p:extLst>
          </p:nvPr>
        </p:nvGraphicFramePr>
        <p:xfrm>
          <a:off x="316992" y="3016185"/>
          <a:ext cx="6270845" cy="2194560"/>
        </p:xfrm>
        <a:graphic>
          <a:graphicData uri="http://schemas.openxmlformats.org/drawingml/2006/table">
            <a:tbl>
              <a:tblPr firstRow="1" bandRow="1">
                <a:tableStyleId>{F5AB1C69-6EDB-4FF4-983F-18BD219EF322}</a:tableStyleId>
              </a:tblPr>
              <a:tblGrid>
                <a:gridCol w="1856192">
                  <a:extLst>
                    <a:ext uri="{9D8B030D-6E8A-4147-A177-3AD203B41FA5}">
                      <a16:colId xmlns:a16="http://schemas.microsoft.com/office/drawing/2014/main" val="898726457"/>
                    </a:ext>
                  </a:extLst>
                </a:gridCol>
                <a:gridCol w="1104406">
                  <a:extLst>
                    <a:ext uri="{9D8B030D-6E8A-4147-A177-3AD203B41FA5}">
                      <a16:colId xmlns:a16="http://schemas.microsoft.com/office/drawing/2014/main" val="2121208669"/>
                    </a:ext>
                  </a:extLst>
                </a:gridCol>
                <a:gridCol w="1092529">
                  <a:extLst>
                    <a:ext uri="{9D8B030D-6E8A-4147-A177-3AD203B41FA5}">
                      <a16:colId xmlns:a16="http://schemas.microsoft.com/office/drawing/2014/main" val="863281667"/>
                    </a:ext>
                  </a:extLst>
                </a:gridCol>
                <a:gridCol w="963549">
                  <a:extLst>
                    <a:ext uri="{9D8B030D-6E8A-4147-A177-3AD203B41FA5}">
                      <a16:colId xmlns:a16="http://schemas.microsoft.com/office/drawing/2014/main" val="2268051717"/>
                    </a:ext>
                  </a:extLst>
                </a:gridCol>
                <a:gridCol w="1254169">
                  <a:extLst>
                    <a:ext uri="{9D8B030D-6E8A-4147-A177-3AD203B41FA5}">
                      <a16:colId xmlns:a16="http://schemas.microsoft.com/office/drawing/2014/main" val="3424900753"/>
                    </a:ext>
                  </a:extLst>
                </a:gridCol>
              </a:tblGrid>
              <a:tr h="304800">
                <a:tc>
                  <a:txBody>
                    <a:bodyPr/>
                    <a:lstStyle/>
                    <a:p>
                      <a:r>
                        <a:rPr lang="en-US" dirty="0"/>
                        <a:t>name</a:t>
                      </a:r>
                    </a:p>
                  </a:txBody>
                  <a:tcPr/>
                </a:tc>
                <a:tc>
                  <a:txBody>
                    <a:bodyPr/>
                    <a:lstStyle/>
                    <a:p>
                      <a:r>
                        <a:rPr lang="en-US" dirty="0"/>
                        <a:t>species</a:t>
                      </a:r>
                    </a:p>
                  </a:txBody>
                  <a:tcPr/>
                </a:tc>
                <a:tc>
                  <a:txBody>
                    <a:bodyPr/>
                    <a:lstStyle/>
                    <a:p>
                      <a:r>
                        <a:rPr lang="en-US" dirty="0"/>
                        <a:t>height</a:t>
                      </a:r>
                    </a:p>
                  </a:txBody>
                  <a:tcPr/>
                </a:tc>
                <a:tc>
                  <a:txBody>
                    <a:bodyPr/>
                    <a:lstStyle/>
                    <a:p>
                      <a:r>
                        <a:rPr lang="en-US" dirty="0"/>
                        <a:t>mass</a:t>
                      </a:r>
                    </a:p>
                  </a:txBody>
                  <a:tcPr/>
                </a:tc>
                <a:tc>
                  <a:txBody>
                    <a:bodyPr/>
                    <a:lstStyle/>
                    <a:p>
                      <a:r>
                        <a:rPr lang="en-US" dirty="0"/>
                        <a:t>gender</a:t>
                      </a:r>
                    </a:p>
                  </a:txBody>
                  <a:tcPr/>
                </a:tc>
                <a:extLst>
                  <a:ext uri="{0D108BD9-81ED-4DB2-BD59-A6C34878D82A}">
                    <a16:rowId xmlns:a16="http://schemas.microsoft.com/office/drawing/2014/main" val="3336250746"/>
                  </a:ext>
                </a:extLst>
              </a:tr>
              <a:tr h="304800">
                <a:tc>
                  <a:txBody>
                    <a:bodyPr/>
                    <a:lstStyle/>
                    <a:p>
                      <a:r>
                        <a:rPr lang="en-US" sz="1800" u="none" strike="noStrike" kern="1200" dirty="0">
                          <a:effectLst/>
                        </a:rPr>
                        <a:t>Luke Skywalker</a:t>
                      </a:r>
                      <a:endParaRPr lang="en-US" dirty="0"/>
                    </a:p>
                  </a:txBody>
                  <a:tcPr/>
                </a:tc>
                <a:tc>
                  <a:txBody>
                    <a:bodyPr/>
                    <a:lstStyle/>
                    <a:p>
                      <a:r>
                        <a:rPr lang="en-US" dirty="0"/>
                        <a:t>Human</a:t>
                      </a:r>
                    </a:p>
                  </a:txBody>
                  <a:tcPr/>
                </a:tc>
                <a:tc>
                  <a:txBody>
                    <a:bodyPr/>
                    <a:lstStyle/>
                    <a:p>
                      <a:r>
                        <a:rPr lang="en-US" dirty="0"/>
                        <a:t>172</a:t>
                      </a:r>
                    </a:p>
                  </a:txBody>
                  <a:tcPr/>
                </a:tc>
                <a:tc>
                  <a:txBody>
                    <a:bodyPr/>
                    <a:lstStyle/>
                    <a:p>
                      <a:r>
                        <a:rPr lang="en-US" dirty="0"/>
                        <a:t>77</a:t>
                      </a:r>
                    </a:p>
                  </a:txBody>
                  <a:tcPr/>
                </a:tc>
                <a:tc>
                  <a:txBody>
                    <a:bodyPr/>
                    <a:lstStyle/>
                    <a:p>
                      <a:r>
                        <a:rPr lang="en-US" dirty="0"/>
                        <a:t>male</a:t>
                      </a:r>
                    </a:p>
                  </a:txBody>
                  <a:tcPr/>
                </a:tc>
                <a:extLst>
                  <a:ext uri="{0D108BD9-81ED-4DB2-BD59-A6C34878D82A}">
                    <a16:rowId xmlns:a16="http://schemas.microsoft.com/office/drawing/2014/main" val="1867817819"/>
                  </a:ext>
                </a:extLst>
              </a:tr>
              <a:tr h="304800">
                <a:tc>
                  <a:txBody>
                    <a:bodyPr/>
                    <a:lstStyle/>
                    <a:p>
                      <a:r>
                        <a:rPr lang="en-US" dirty="0"/>
                        <a:t>Darth Vader</a:t>
                      </a:r>
                    </a:p>
                  </a:txBody>
                  <a:tcPr/>
                </a:tc>
                <a:tc>
                  <a:txBody>
                    <a:bodyPr/>
                    <a:lstStyle/>
                    <a:p>
                      <a:r>
                        <a:rPr lang="en-US" dirty="0"/>
                        <a:t>Human</a:t>
                      </a:r>
                    </a:p>
                  </a:txBody>
                  <a:tcPr/>
                </a:tc>
                <a:tc>
                  <a:txBody>
                    <a:bodyPr/>
                    <a:lstStyle/>
                    <a:p>
                      <a:r>
                        <a:rPr lang="en-US" dirty="0"/>
                        <a:t>202</a:t>
                      </a:r>
                    </a:p>
                  </a:txBody>
                  <a:tcPr/>
                </a:tc>
                <a:tc>
                  <a:txBody>
                    <a:bodyPr/>
                    <a:lstStyle/>
                    <a:p>
                      <a:r>
                        <a:rPr lang="en-US" dirty="0"/>
                        <a:t>136</a:t>
                      </a:r>
                    </a:p>
                  </a:txBody>
                  <a:tcPr/>
                </a:tc>
                <a:tc>
                  <a:txBody>
                    <a:bodyPr/>
                    <a:lstStyle/>
                    <a:p>
                      <a:r>
                        <a:rPr lang="en-US" dirty="0"/>
                        <a:t>male</a:t>
                      </a:r>
                    </a:p>
                  </a:txBody>
                  <a:tcPr/>
                </a:tc>
                <a:extLst>
                  <a:ext uri="{0D108BD9-81ED-4DB2-BD59-A6C34878D82A}">
                    <a16:rowId xmlns:a16="http://schemas.microsoft.com/office/drawing/2014/main" val="2251774477"/>
                  </a:ext>
                </a:extLst>
              </a:tr>
              <a:tr h="304800">
                <a:tc>
                  <a:txBody>
                    <a:bodyPr/>
                    <a:lstStyle/>
                    <a:p>
                      <a:r>
                        <a:rPr lang="en-US" sz="1800" u="none" strike="noStrike" kern="1200" dirty="0">
                          <a:effectLst/>
                        </a:rPr>
                        <a:t>Leia Organa</a:t>
                      </a:r>
                      <a:endParaRPr lang="en-US" dirty="0"/>
                    </a:p>
                  </a:txBody>
                  <a:tcPr/>
                </a:tc>
                <a:tc>
                  <a:txBody>
                    <a:bodyPr/>
                    <a:lstStyle/>
                    <a:p>
                      <a:r>
                        <a:rPr lang="en-US" dirty="0"/>
                        <a:t>Human</a:t>
                      </a:r>
                    </a:p>
                  </a:txBody>
                  <a:tcPr/>
                </a:tc>
                <a:tc>
                  <a:txBody>
                    <a:bodyPr/>
                    <a:lstStyle/>
                    <a:p>
                      <a:r>
                        <a:rPr lang="en-US" dirty="0"/>
                        <a:t>150</a:t>
                      </a:r>
                    </a:p>
                  </a:txBody>
                  <a:tcPr/>
                </a:tc>
                <a:tc>
                  <a:txBody>
                    <a:bodyPr/>
                    <a:lstStyle/>
                    <a:p>
                      <a:r>
                        <a:rPr lang="en-US" dirty="0"/>
                        <a:t>49</a:t>
                      </a:r>
                    </a:p>
                  </a:txBody>
                  <a:tcPr/>
                </a:tc>
                <a:tc>
                  <a:txBody>
                    <a:bodyPr/>
                    <a:lstStyle/>
                    <a:p>
                      <a:r>
                        <a:rPr lang="en-US" dirty="0"/>
                        <a:t>female</a:t>
                      </a:r>
                      <a:endParaRPr lang="en-US" i="0" dirty="0">
                        <a:solidFill>
                          <a:schemeClr val="tx1"/>
                        </a:solidFill>
                      </a:endParaRPr>
                    </a:p>
                  </a:txBody>
                  <a:tcPr/>
                </a:tc>
                <a:extLst>
                  <a:ext uri="{0D108BD9-81ED-4DB2-BD59-A6C34878D82A}">
                    <a16:rowId xmlns:a16="http://schemas.microsoft.com/office/drawing/2014/main" val="1326713202"/>
                  </a:ext>
                </a:extLst>
              </a:tr>
              <a:tr h="304800">
                <a:tc>
                  <a:txBody>
                    <a:bodyPr/>
                    <a:lstStyle/>
                    <a:p>
                      <a:r>
                        <a:rPr lang="en-US" sz="1800" u="none" strike="noStrike" kern="1200" dirty="0">
                          <a:effectLst/>
                        </a:rPr>
                        <a:t>R2-D2</a:t>
                      </a:r>
                      <a:endParaRPr lang="en-US" dirty="0"/>
                    </a:p>
                  </a:txBody>
                  <a:tcPr/>
                </a:tc>
                <a:tc>
                  <a:txBody>
                    <a:bodyPr/>
                    <a:lstStyle/>
                    <a:p>
                      <a:r>
                        <a:rPr lang="en-US" dirty="0"/>
                        <a:t>Droid</a:t>
                      </a:r>
                    </a:p>
                  </a:txBody>
                  <a:tcPr/>
                </a:tc>
                <a:tc>
                  <a:txBody>
                    <a:bodyPr/>
                    <a:lstStyle/>
                    <a:p>
                      <a:r>
                        <a:rPr lang="en-US" dirty="0"/>
                        <a:t>96</a:t>
                      </a:r>
                    </a:p>
                  </a:txBody>
                  <a:tcPr/>
                </a:tc>
                <a:tc>
                  <a:txBody>
                    <a:bodyPr/>
                    <a:lstStyle/>
                    <a:p>
                      <a:r>
                        <a:rPr lang="en-US" dirty="0"/>
                        <a:t>32</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1917984425"/>
                  </a:ext>
                </a:extLst>
              </a:tr>
              <a:tr h="304800">
                <a:tc>
                  <a:txBody>
                    <a:bodyPr/>
                    <a:lstStyle/>
                    <a:p>
                      <a:r>
                        <a:rPr lang="en-US" sz="1800" u="none" strike="noStrike" kern="1200" dirty="0">
                          <a:effectLst/>
                        </a:rPr>
                        <a:t>C-3PO</a:t>
                      </a:r>
                      <a:endParaRPr lang="en-US" dirty="0"/>
                    </a:p>
                  </a:txBody>
                  <a:tcPr/>
                </a:tc>
                <a:tc>
                  <a:txBody>
                    <a:bodyPr/>
                    <a:lstStyle/>
                    <a:p>
                      <a:r>
                        <a:rPr lang="en-US" dirty="0"/>
                        <a:t>Droid</a:t>
                      </a:r>
                    </a:p>
                  </a:txBody>
                  <a:tcPr/>
                </a:tc>
                <a:tc>
                  <a:txBody>
                    <a:bodyPr/>
                    <a:lstStyle/>
                    <a:p>
                      <a:r>
                        <a:rPr lang="en-US" dirty="0"/>
                        <a:t>167</a:t>
                      </a:r>
                    </a:p>
                  </a:txBody>
                  <a:tcPr/>
                </a:tc>
                <a:tc>
                  <a:txBody>
                    <a:bodyPr/>
                    <a:lstStyle/>
                    <a:p>
                      <a:r>
                        <a:rPr lang="en-US" dirty="0"/>
                        <a:t>75</a:t>
                      </a:r>
                    </a:p>
                  </a:txBody>
                  <a:tcPr/>
                </a:tc>
                <a:tc>
                  <a:txBody>
                    <a:bodyPr/>
                    <a:lstStyle/>
                    <a:p>
                      <a:r>
                        <a:rPr lang="en-US" dirty="0"/>
                        <a:t>NA</a:t>
                      </a:r>
                      <a:endParaRPr lang="en-US" i="1" dirty="0">
                        <a:solidFill>
                          <a:schemeClr val="bg2">
                            <a:lumMod val="50000"/>
                          </a:schemeClr>
                        </a:solidFill>
                      </a:endParaRPr>
                    </a:p>
                  </a:txBody>
                  <a:tcPr/>
                </a:tc>
                <a:extLst>
                  <a:ext uri="{0D108BD9-81ED-4DB2-BD59-A6C34878D82A}">
                    <a16:rowId xmlns:a16="http://schemas.microsoft.com/office/drawing/2014/main" val="2497741095"/>
                  </a:ext>
                </a:extLst>
              </a:tr>
            </a:tbl>
          </a:graphicData>
        </a:graphic>
      </p:graphicFrame>
      <p:graphicFrame>
        <p:nvGraphicFramePr>
          <p:cNvPr id="10" name="Table 9">
            <a:extLst>
              <a:ext uri="{FF2B5EF4-FFF2-40B4-BE49-F238E27FC236}">
                <a16:creationId xmlns:a16="http://schemas.microsoft.com/office/drawing/2014/main" id="{9BC4DAD5-7400-334C-BD0E-7B0CC62D1387}"/>
              </a:ext>
            </a:extLst>
          </p:cNvPr>
          <p:cNvGraphicFramePr>
            <a:graphicFrameLocks noGrp="1"/>
          </p:cNvGraphicFramePr>
          <p:nvPr>
            <p:extLst>
              <p:ext uri="{D42A27DB-BD31-4B8C-83A1-F6EECF244321}">
                <p14:modId xmlns:p14="http://schemas.microsoft.com/office/powerpoint/2010/main" val="3345120229"/>
              </p:ext>
            </p:extLst>
          </p:nvPr>
        </p:nvGraphicFramePr>
        <p:xfrm>
          <a:off x="8204584" y="3016185"/>
          <a:ext cx="3397608" cy="1463040"/>
        </p:xfrm>
        <a:graphic>
          <a:graphicData uri="http://schemas.openxmlformats.org/drawingml/2006/table">
            <a:tbl>
              <a:tblPr firstRow="1" bandRow="1">
                <a:tableStyleId>{F5AB1C69-6EDB-4FF4-983F-18BD219EF322}</a:tableStyleId>
              </a:tblPr>
              <a:tblGrid>
                <a:gridCol w="1032161">
                  <a:extLst>
                    <a:ext uri="{9D8B030D-6E8A-4147-A177-3AD203B41FA5}">
                      <a16:colId xmlns:a16="http://schemas.microsoft.com/office/drawing/2014/main" val="2326760214"/>
                    </a:ext>
                  </a:extLst>
                </a:gridCol>
                <a:gridCol w="1321478">
                  <a:extLst>
                    <a:ext uri="{9D8B030D-6E8A-4147-A177-3AD203B41FA5}">
                      <a16:colId xmlns:a16="http://schemas.microsoft.com/office/drawing/2014/main" val="7705304"/>
                    </a:ext>
                  </a:extLst>
                </a:gridCol>
                <a:gridCol w="1043969">
                  <a:extLst>
                    <a:ext uri="{9D8B030D-6E8A-4147-A177-3AD203B41FA5}">
                      <a16:colId xmlns:a16="http://schemas.microsoft.com/office/drawing/2014/main" val="3934590803"/>
                    </a:ext>
                  </a:extLst>
                </a:gridCol>
              </a:tblGrid>
              <a:tr h="350359">
                <a:tc>
                  <a:txBody>
                    <a:bodyPr/>
                    <a:lstStyle/>
                    <a:p>
                      <a:r>
                        <a:rPr lang="en-US" dirty="0"/>
                        <a:t>species</a:t>
                      </a:r>
                    </a:p>
                  </a:txBody>
                  <a:tcPr/>
                </a:tc>
                <a:tc>
                  <a:txBody>
                    <a:bodyPr/>
                    <a:lstStyle/>
                    <a:p>
                      <a:r>
                        <a:rPr lang="en-US" dirty="0"/>
                        <a:t>height.cm</a:t>
                      </a:r>
                    </a:p>
                  </a:txBody>
                  <a:tcPr/>
                </a:tc>
                <a:tc>
                  <a:txBody>
                    <a:bodyPr/>
                    <a:lstStyle/>
                    <a:p>
                      <a:r>
                        <a:rPr lang="en-US" dirty="0"/>
                        <a:t>height.in</a:t>
                      </a:r>
                    </a:p>
                  </a:txBody>
                  <a:tcPr>
                    <a:solidFill>
                      <a:schemeClr val="accent2"/>
                    </a:solidFill>
                  </a:tcPr>
                </a:tc>
                <a:extLst>
                  <a:ext uri="{0D108BD9-81ED-4DB2-BD59-A6C34878D82A}">
                    <a16:rowId xmlns:a16="http://schemas.microsoft.com/office/drawing/2014/main" val="1222777425"/>
                  </a:ext>
                </a:extLst>
              </a:tr>
              <a:tr h="350359">
                <a:tc>
                  <a:txBody>
                    <a:bodyPr/>
                    <a:lstStyle/>
                    <a:p>
                      <a:r>
                        <a:rPr lang="en-US" dirty="0"/>
                        <a:t>Human</a:t>
                      </a:r>
                    </a:p>
                  </a:txBody>
                  <a:tcPr/>
                </a:tc>
                <a:tc>
                  <a:txBody>
                    <a:bodyPr/>
                    <a:lstStyle/>
                    <a:p>
                      <a:r>
                        <a:rPr lang="en-US" dirty="0"/>
                        <a:t>150</a:t>
                      </a:r>
                    </a:p>
                  </a:txBody>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821424310"/>
                  </a:ext>
                </a:extLst>
              </a:tr>
              <a:tr h="350359">
                <a:tc>
                  <a:txBody>
                    <a:bodyPr/>
                    <a:lstStyle/>
                    <a:p>
                      <a:r>
                        <a:rPr lang="en-US" dirty="0"/>
                        <a:t>Human</a:t>
                      </a:r>
                    </a:p>
                  </a:txBody>
                  <a:tcPr/>
                </a:tc>
                <a:tc>
                  <a:txBody>
                    <a:bodyPr/>
                    <a:lstStyle/>
                    <a:p>
                      <a:r>
                        <a:rPr lang="en-US" dirty="0"/>
                        <a:t>172</a:t>
                      </a:r>
                    </a:p>
                  </a:txBody>
                  <a:tcPr/>
                </a:tc>
                <a:tc>
                  <a:txBody>
                    <a:bodyPr/>
                    <a:lstStyle/>
                    <a:p>
                      <a:r>
                        <a:rPr lang="en-US" dirty="0"/>
                        <a:t>68</a:t>
                      </a:r>
                    </a:p>
                  </a:txBody>
                  <a:tcPr>
                    <a:solidFill>
                      <a:schemeClr val="accent2">
                        <a:lumMod val="20000"/>
                        <a:lumOff val="80000"/>
                      </a:schemeClr>
                    </a:solidFill>
                  </a:tcPr>
                </a:tc>
                <a:extLst>
                  <a:ext uri="{0D108BD9-81ED-4DB2-BD59-A6C34878D82A}">
                    <a16:rowId xmlns:a16="http://schemas.microsoft.com/office/drawing/2014/main" val="3264078335"/>
                  </a:ext>
                </a:extLst>
              </a:tr>
              <a:tr h="350359">
                <a:tc>
                  <a:txBody>
                    <a:bodyPr/>
                    <a:lstStyle/>
                    <a:p>
                      <a:r>
                        <a:rPr lang="en-US" dirty="0"/>
                        <a:t>Human</a:t>
                      </a:r>
                    </a:p>
                  </a:txBody>
                  <a:tcPr/>
                </a:tc>
                <a:tc>
                  <a:txBody>
                    <a:bodyPr/>
                    <a:lstStyle/>
                    <a:p>
                      <a:r>
                        <a:rPr lang="en-US" dirty="0"/>
                        <a:t>202</a:t>
                      </a:r>
                    </a:p>
                  </a:txBody>
                  <a:tcPr/>
                </a:tc>
                <a:tc>
                  <a:txBody>
                    <a:bodyPr/>
                    <a:lstStyle/>
                    <a:p>
                      <a:r>
                        <a:rPr lang="en-US" dirty="0"/>
                        <a:t>80</a:t>
                      </a:r>
                    </a:p>
                  </a:txBody>
                  <a:tcPr>
                    <a:solidFill>
                      <a:schemeClr val="accent2">
                        <a:lumMod val="20000"/>
                        <a:lumOff val="80000"/>
                      </a:schemeClr>
                    </a:solidFill>
                  </a:tcPr>
                </a:tc>
                <a:extLst>
                  <a:ext uri="{0D108BD9-81ED-4DB2-BD59-A6C34878D82A}">
                    <a16:rowId xmlns:a16="http://schemas.microsoft.com/office/drawing/2014/main" val="988825842"/>
                  </a:ext>
                </a:extLst>
              </a:tr>
            </a:tbl>
          </a:graphicData>
        </a:graphic>
      </p:graphicFrame>
      <p:sp>
        <p:nvSpPr>
          <p:cNvPr id="8" name="Right Arrow 7">
            <a:extLst>
              <a:ext uri="{FF2B5EF4-FFF2-40B4-BE49-F238E27FC236}">
                <a16:creationId xmlns:a16="http://schemas.microsoft.com/office/drawing/2014/main" id="{E41C1A62-8872-6746-892D-A7F3D2EE605F}"/>
              </a:ext>
            </a:extLst>
          </p:cNvPr>
          <p:cNvSpPr/>
          <p:nvPr/>
        </p:nvSpPr>
        <p:spPr>
          <a:xfrm>
            <a:off x="7069639" y="3593036"/>
            <a:ext cx="653143" cy="646330"/>
          </a:xfrm>
          <a:prstGeom prst="rightArrow">
            <a:avLst/>
          </a:prstGeom>
          <a:solidFill>
            <a:schemeClr val="bg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F9CD6A5-590C-EC4D-80A2-5C26090DF760}"/>
              </a:ext>
            </a:extLst>
          </p:cNvPr>
          <p:cNvCxnSpPr/>
          <p:nvPr/>
        </p:nvCxnSpPr>
        <p:spPr>
          <a:xfrm>
            <a:off x="11317184" y="3593036"/>
            <a:ext cx="0" cy="8245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CEFC712-819F-1445-A3DF-59CB18B5B53C}"/>
              </a:ext>
            </a:extLst>
          </p:cNvPr>
          <p:cNvSpPr txBox="1"/>
          <p:nvPr/>
        </p:nvSpPr>
        <p:spPr>
          <a:xfrm>
            <a:off x="4962671" y="5728268"/>
            <a:ext cx="3486467" cy="461665"/>
          </a:xfrm>
          <a:prstGeom prst="rect">
            <a:avLst/>
          </a:prstGeom>
          <a:noFill/>
        </p:spPr>
        <p:txBody>
          <a:bodyPr wrap="none" rtlCol="0">
            <a:spAutoFit/>
          </a:bodyPr>
          <a:lstStyle/>
          <a:p>
            <a:r>
              <a:rPr lang="en-US" sz="2400" i="1" dirty="0">
                <a:solidFill>
                  <a:srgbClr val="FF0000"/>
                </a:solidFill>
                <a:highlight>
                  <a:srgbClr val="FFFF00"/>
                </a:highlight>
              </a:rPr>
              <a:t>Who is the shortest Droid?</a:t>
            </a:r>
          </a:p>
        </p:txBody>
      </p:sp>
    </p:spTree>
    <p:extLst>
      <p:ext uri="{BB962C8B-B14F-4D97-AF65-F5344CB8AC3E}">
        <p14:creationId xmlns:p14="http://schemas.microsoft.com/office/powerpoint/2010/main" val="112787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1064</Words>
  <Application>Microsoft Macintosh PowerPoint</Application>
  <PresentationFormat>Widescreen</PresentationFormat>
  <Paragraphs>518</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Monaco</vt:lpstr>
      <vt:lpstr>Wingdings</vt:lpstr>
      <vt:lpstr>Office Theme</vt:lpstr>
      <vt:lpstr>Wrangling Data with dplyr: Overview</vt:lpstr>
      <vt:lpstr>PowerPoint Presentation</vt:lpstr>
      <vt:lpstr>PowerPoint Presentation</vt:lpstr>
      <vt:lpstr>These examples use dplyr’s built-in starwars dataset</vt:lpstr>
      <vt:lpstr>select() is used to extract columns of interest</vt:lpstr>
      <vt:lpstr>filter() is used to extract rows of interest</vt:lpstr>
      <vt:lpstr>rename() is used to change column names</vt:lpstr>
      <vt:lpstr>mutate() is used to create new values</vt:lpstr>
      <vt:lpstr>arrange() is used to sort observations</vt:lpstr>
      <vt:lpstr>summarize() is used to...well…summarize values</vt:lpstr>
      <vt:lpstr>      Max human height                    Max droid height</vt:lpstr>
      <vt:lpstr>PowerPoint Presentation</vt:lpstr>
      <vt:lpstr>group_by() establishes a grouping variable, so that summarize() can produce group-wise summaries</vt:lpstr>
      <vt:lpstr>group_by() can be used to establish multiple grouping variables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group_by() and summarize()</dc:title>
  <dc:creator>Microsoft Office User</dc:creator>
  <cp:lastModifiedBy>Microsoft Office User</cp:lastModifiedBy>
  <cp:revision>31</cp:revision>
  <dcterms:created xsi:type="dcterms:W3CDTF">2019-03-03T19:32:33Z</dcterms:created>
  <dcterms:modified xsi:type="dcterms:W3CDTF">2019-04-04T02:24:33Z</dcterms:modified>
</cp:coreProperties>
</file>